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8" r:id="rId3"/>
    <p:sldId id="260" r:id="rId4"/>
    <p:sldId id="262" r:id="rId5"/>
    <p:sldId id="267" r:id="rId6"/>
    <p:sldId id="265" r:id="rId7"/>
    <p:sldId id="264" r:id="rId8"/>
    <p:sldId id="263" r:id="rId9"/>
    <p:sldId id="257" r:id="rId10"/>
    <p:sldId id="266" r:id="rId11"/>
    <p:sldId id="259" r:id="rId12"/>
    <p:sldId id="261" r:id="rId13"/>
    <p:sldId id="258"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1"/>
    <p:restoredTop sz="70973" autoAdjust="0"/>
  </p:normalViewPr>
  <p:slideViewPr>
    <p:cSldViewPr>
      <p:cViewPr>
        <p:scale>
          <a:sx n="39" d="100"/>
          <a:sy n="39" d="100"/>
        </p:scale>
        <p:origin x="2976" y="496"/>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0700761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555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effectLst/>
                <a:latin typeface="Helvetica Neue"/>
                <a:ea typeface="Helvetica Neue"/>
                <a:cs typeface="Helvetica Neue"/>
                <a:sym typeface="Helvetica Neue"/>
              </a:rPr>
              <a:t>d(is) ° m(</a:t>
            </a:r>
            <a:r>
              <a:rPr lang="en-US" sz="1600" dirty="0" err="1" smtClean="0">
                <a:effectLst/>
                <a:latin typeface="Helvetica Neue"/>
                <a:ea typeface="Helvetica Neue"/>
                <a:cs typeface="Helvetica Neue"/>
                <a:sym typeface="Helvetica Neue"/>
              </a:rPr>
              <a:t>anibus</a:t>
            </a:r>
            <a:r>
              <a:rPr lang="en-US" sz="1600" dirty="0" smtClean="0">
                <a:effectLst/>
                <a:latin typeface="Helvetica Neue"/>
                <a:ea typeface="Helvetica Neue"/>
                <a:cs typeface="Helvetica Neue"/>
                <a:sym typeface="Helvetica Neue"/>
              </a:rPr>
              <a:t>) / L(</a:t>
            </a:r>
            <a:r>
              <a:rPr lang="en-US" sz="1600" dirty="0" err="1" smtClean="0">
                <a:effectLst/>
                <a:latin typeface="Helvetica Neue"/>
                <a:ea typeface="Helvetica Neue"/>
                <a:cs typeface="Helvetica Neue"/>
                <a:sym typeface="Helvetica Neue"/>
              </a:rPr>
              <a:t>ucio</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Venuleio</a:t>
            </a:r>
            <a:r>
              <a:rPr lang="en-US" sz="1600" dirty="0" smtClean="0">
                <a:effectLst/>
                <a:latin typeface="Helvetica Neue"/>
                <a:ea typeface="Helvetica Neue"/>
                <a:cs typeface="Helvetica Neue"/>
                <a:sym typeface="Helvetica Neue"/>
              </a:rPr>
              <a:t> ° / </a:t>
            </a:r>
            <a:r>
              <a:rPr lang="en-US" sz="1600" dirty="0" err="1" smtClean="0">
                <a:effectLst/>
                <a:latin typeface="Helvetica Neue"/>
                <a:ea typeface="Helvetica Neue"/>
                <a:cs typeface="Helvetica Neue"/>
                <a:sym typeface="Helvetica Neue"/>
              </a:rPr>
              <a:t>Epaphrodito</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fec</a:t>
            </a:r>
            <a:r>
              <a:rPr lang="en-US" sz="1600" dirty="0" smtClean="0">
                <a:effectLst/>
                <a:latin typeface="Helvetica Neue"/>
                <a:ea typeface="Helvetica Neue"/>
                <a:cs typeface="Helvetica Neue"/>
                <a:sym typeface="Helvetica Neue"/>
              </a:rPr>
              <a:t>(it) ° </a:t>
            </a:r>
            <a:r>
              <a:rPr lang="en-US" sz="1600" dirty="0" err="1" smtClean="0">
                <a:effectLst/>
                <a:latin typeface="Helvetica Neue"/>
                <a:ea typeface="Helvetica Neue"/>
                <a:cs typeface="Helvetica Neue"/>
                <a:sym typeface="Helvetica Neue"/>
              </a:rPr>
              <a:t>Venuleia</a:t>
            </a:r>
            <a:r>
              <a:rPr lang="en-US" sz="1600" dirty="0" smtClean="0">
                <a:effectLst/>
                <a:latin typeface="Helvetica Neue"/>
                <a:ea typeface="Helvetica Neue"/>
                <a:cs typeface="Helvetica Neue"/>
                <a:sym typeface="Helvetica Neue"/>
              </a:rPr>
              <a:t> ° / </a:t>
            </a:r>
            <a:r>
              <a:rPr lang="en-US" sz="1600" dirty="0" err="1" smtClean="0">
                <a:effectLst/>
                <a:latin typeface="Helvetica Neue"/>
                <a:ea typeface="Helvetica Neue"/>
                <a:cs typeface="Helvetica Neue"/>
                <a:sym typeface="Helvetica Neue"/>
              </a:rPr>
              <a:t>Moschis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coll</a:t>
            </a:r>
            <a:r>
              <a:rPr lang="en-US" sz="1600" dirty="0" smtClean="0">
                <a:effectLst/>
                <a:latin typeface="Helvetica Neue"/>
                <a:ea typeface="Helvetica Neue"/>
                <a:cs typeface="Helvetica Neue"/>
                <a:sym typeface="Helvetica Neue"/>
              </a:rPr>
              <a:t>/</a:t>
            </a:r>
            <a:r>
              <a:rPr lang="en-US" sz="1600" dirty="0" err="1" smtClean="0">
                <a:effectLst/>
                <a:latin typeface="Helvetica Neue"/>
                <a:ea typeface="Helvetica Neue"/>
                <a:cs typeface="Helvetica Neue"/>
                <a:sym typeface="Helvetica Neue"/>
              </a:rPr>
              <a:t>iberto</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suo</a:t>
            </a:r>
            <a:r>
              <a:rPr lang="en-US" sz="1600" dirty="0" smtClean="0">
                <a:effectLst/>
                <a:latin typeface="Helvetica Neue"/>
                <a:ea typeface="Helvetica Neue"/>
                <a:cs typeface="Helvetica Neue"/>
                <a:sym typeface="Helvetica Neue"/>
              </a:rPr>
              <a:t> ° b(</a:t>
            </a:r>
            <a:r>
              <a:rPr lang="en-US" sz="1600" dirty="0" err="1" smtClean="0">
                <a:effectLst/>
                <a:latin typeface="Helvetica Neue"/>
                <a:ea typeface="Helvetica Neue"/>
                <a:cs typeface="Helvetica Neue"/>
                <a:sym typeface="Helvetica Neue"/>
              </a:rPr>
              <a:t>ene</a:t>
            </a:r>
            <a:r>
              <a:rPr lang="en-US" sz="1600" dirty="0" smtClean="0">
                <a:effectLst/>
                <a:latin typeface="Helvetica Neue"/>
                <a:ea typeface="Helvetica Neue"/>
                <a:cs typeface="Helvetica Neue"/>
                <a:sym typeface="Helvetica Neue"/>
              </a:rPr>
              <a:t>) ° / m(</a:t>
            </a:r>
            <a:r>
              <a:rPr lang="en-US" sz="1600" dirty="0" err="1" smtClean="0">
                <a:effectLst/>
                <a:latin typeface="Helvetica Neue"/>
                <a:ea typeface="Helvetica Neue"/>
                <a:cs typeface="Helvetica Neue"/>
                <a:sym typeface="Helvetica Neue"/>
              </a:rPr>
              <a:t>erenti</a:t>
            </a:r>
            <a:r>
              <a:rPr lang="en-US" sz="1600" dirty="0" smtClean="0">
                <a:effectLst/>
                <a:latin typeface="Helvetica Neue"/>
                <a:ea typeface="Helvetica Neue"/>
                <a:cs typeface="Helvetica Neue"/>
                <a:sym typeface="Helvetica Neue"/>
              </a:rPr>
              <a:t>) ° et ° </a:t>
            </a:r>
            <a:r>
              <a:rPr lang="en-US" sz="1600" dirty="0" err="1" smtClean="0">
                <a:effectLst/>
                <a:latin typeface="Helvetica Neue"/>
                <a:ea typeface="Helvetica Neue"/>
                <a:cs typeface="Helvetica Neue"/>
                <a:sym typeface="Helvetica Neue"/>
              </a:rPr>
              <a:t>sibi</a:t>
            </a:r>
            <a:r>
              <a:rPr lang="en-US" sz="1600" dirty="0" smtClean="0">
                <a:effectLst/>
                <a:latin typeface="Helvetica Neue"/>
                <a:ea typeface="Helvetica Neue"/>
                <a:cs typeface="Helvetica Neue"/>
                <a:sym typeface="Helvetica Neue"/>
              </a:rPr>
              <a:t> ° et ° </a:t>
            </a:r>
            <a:r>
              <a:rPr lang="en-US" sz="1600" dirty="0" err="1" smtClean="0">
                <a:effectLst/>
                <a:latin typeface="Helvetica Neue"/>
                <a:ea typeface="Helvetica Neue"/>
                <a:cs typeface="Helvetica Neue"/>
                <a:sym typeface="Helvetica Neue"/>
              </a:rPr>
              <a:t>suis</a:t>
            </a:r>
            <a:r>
              <a:rPr lang="en-US" sz="1600" dirty="0" smtClean="0">
                <a:effectLst/>
                <a:latin typeface="Helvetica Neue"/>
                <a:ea typeface="Helvetica Neue"/>
                <a:cs typeface="Helvetica Neue"/>
                <a:sym typeface="Helvetica Neue"/>
              </a:rPr>
              <a:t> </a:t>
            </a:r>
            <a:endParaRPr lang="en-US" sz="1600" dirty="0" smtClean="0">
              <a:effectLst/>
            </a:endParaRPr>
          </a:p>
          <a:p>
            <a:endParaRPr lang="en-US" sz="1600" dirty="0" smtClean="0">
              <a:effectLst/>
              <a:latin typeface="Helvetica Neue"/>
              <a:ea typeface="Helvetica Neue"/>
              <a:cs typeface="Helvetica Neue"/>
              <a:sym typeface="Helvetica Neue"/>
            </a:endParaRPr>
          </a:p>
          <a:p>
            <a:r>
              <a:rPr lang="en-US" sz="1600" dirty="0" smtClean="0">
                <a:effectLst/>
                <a:latin typeface="Helvetica Neue"/>
                <a:ea typeface="Helvetica Neue"/>
                <a:cs typeface="Helvetica Neue"/>
                <a:sym typeface="Helvetica Neue"/>
              </a:rPr>
              <a:t>‘To the departed spirits. To Lucius </a:t>
            </a:r>
            <a:r>
              <a:rPr lang="en-US" sz="1600" dirty="0" err="1" smtClean="0">
                <a:effectLst/>
                <a:latin typeface="Helvetica Neue"/>
                <a:ea typeface="Helvetica Neue"/>
                <a:cs typeface="Helvetica Neue"/>
                <a:sym typeface="Helvetica Neue"/>
              </a:rPr>
              <a:t>Venuleius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Epaphroditus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Venuleia</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Moschis</a:t>
            </a:r>
            <a:r>
              <a:rPr lang="en-US" sz="1600" dirty="0" smtClean="0">
                <a:effectLst/>
                <a:latin typeface="Helvetica Neue"/>
                <a:ea typeface="Helvetica Neue"/>
                <a:cs typeface="Helvetica Neue"/>
                <a:sym typeface="Helvetica Neue"/>
              </a:rPr>
              <a:t> set this up for her well-deserving fellow-freedman and for herself and for her family.’ </a:t>
            </a:r>
            <a:endParaRPr lang="en-US" sz="1600" dirty="0" smtClean="0">
              <a:effectLst/>
            </a:endParaRPr>
          </a:p>
          <a:p>
            <a:endParaRPr lang="en-GB" sz="1600" dirty="0" smtClean="0"/>
          </a:p>
          <a:p>
            <a:r>
              <a:rPr lang="en-GB" sz="1600" dirty="0" smtClean="0"/>
              <a:t>There</a:t>
            </a:r>
            <a:r>
              <a:rPr lang="en-GB" sz="1600" baseline="0" dirty="0" smtClean="0"/>
              <a:t> is a large gap on this stone that hasn’t been written on. This may indicate that the stone and decoration were pre-fabricated then personalised with writing.</a:t>
            </a:r>
            <a:endParaRPr lang="en-GB" sz="1600" dirty="0" smtClean="0"/>
          </a:p>
        </p:txBody>
      </p:sp>
    </p:spTree>
    <p:extLst>
      <p:ext uri="{BB962C8B-B14F-4D97-AF65-F5344CB8AC3E}">
        <p14:creationId xmlns:p14="http://schemas.microsoft.com/office/powerpoint/2010/main" val="49135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err="1" smtClean="0">
                <a:effectLst/>
                <a:latin typeface="Helvetica Neue"/>
                <a:ea typeface="Helvetica Neue"/>
                <a:cs typeface="Helvetica Neue"/>
                <a:sym typeface="Helvetica Neue"/>
              </a:rPr>
              <a:t>Cercia</a:t>
            </a:r>
            <a:r>
              <a:rPr lang="en-US" sz="1600" dirty="0" smtClean="0">
                <a:effectLst/>
                <a:latin typeface="Helvetica Neue"/>
                <a:ea typeface="Helvetica Neue"/>
                <a:cs typeface="Helvetica Neue"/>
                <a:sym typeface="Helvetica Neue"/>
              </a:rPr>
              <a:t> ° / </a:t>
            </a:r>
            <a:r>
              <a:rPr lang="en-US" sz="1600" dirty="0" err="1" smtClean="0">
                <a:effectLst/>
                <a:latin typeface="Helvetica Neue"/>
                <a:ea typeface="Helvetica Neue"/>
                <a:cs typeface="Helvetica Neue"/>
                <a:sym typeface="Helvetica Neue"/>
              </a:rPr>
              <a:t>Pnoe</a:t>
            </a:r>
            <a:r>
              <a:rPr lang="en-US" sz="1600" dirty="0" smtClean="0">
                <a:effectLst/>
                <a:latin typeface="Helvetica Neue"/>
                <a:ea typeface="Helvetica Neue"/>
                <a:cs typeface="Helvetica Neue"/>
                <a:sym typeface="Helvetica Neue"/>
              </a:rPr>
              <a:t> ° c(</a:t>
            </a:r>
            <a:r>
              <a:rPr lang="en-US" sz="1600" dirty="0" err="1" smtClean="0">
                <a:effectLst/>
                <a:latin typeface="Helvetica Neue"/>
                <a:ea typeface="Helvetica Neue"/>
                <a:cs typeface="Helvetica Neue"/>
                <a:sym typeface="Helvetica Neue"/>
              </a:rPr>
              <a:t>ara</a:t>
            </a:r>
            <a:r>
              <a:rPr lang="en-US" sz="1600" dirty="0" smtClean="0">
                <a:effectLst/>
                <a:latin typeface="Helvetica Neue"/>
                <a:ea typeface="Helvetica Neue"/>
                <a:cs typeface="Helvetica Neue"/>
                <a:sym typeface="Helvetica Neue"/>
              </a:rPr>
              <a:t>) ° s(</a:t>
            </a:r>
            <a:r>
              <a:rPr lang="en-US" sz="1600" dirty="0" err="1" smtClean="0">
                <a:effectLst/>
                <a:latin typeface="Helvetica Neue"/>
                <a:ea typeface="Helvetica Neue"/>
                <a:cs typeface="Helvetica Neue"/>
                <a:sym typeface="Helvetica Neue"/>
              </a:rPr>
              <a:t>uis</a:t>
            </a:r>
            <a:r>
              <a:rPr lang="en-US" sz="1600" dirty="0" smtClean="0">
                <a:effectLst/>
                <a:latin typeface="Helvetica Neue"/>
                <a:ea typeface="Helvetica Neue"/>
                <a:cs typeface="Helvetica Neue"/>
                <a:sym typeface="Helvetica Neue"/>
              </a:rPr>
              <a:t>) / an(</a:t>
            </a:r>
            <a:r>
              <a:rPr lang="en-US" sz="1600" dirty="0" err="1" smtClean="0">
                <a:effectLst/>
                <a:latin typeface="Helvetica Neue"/>
                <a:ea typeface="Helvetica Neue"/>
                <a:cs typeface="Helvetica Neue"/>
                <a:sym typeface="Helvetica Neue"/>
              </a:rPr>
              <a:t>norum</a:t>
            </a:r>
            <a:r>
              <a:rPr lang="en-US" sz="1600" dirty="0" smtClean="0">
                <a:effectLst/>
                <a:latin typeface="Helvetica Neue"/>
                <a:ea typeface="Helvetica Neue"/>
                <a:cs typeface="Helvetica Neue"/>
                <a:sym typeface="Helvetica Neue"/>
              </a:rPr>
              <a:t>) ° XLV ° / h(</a:t>
            </a:r>
            <a:r>
              <a:rPr lang="en-US" sz="1600" dirty="0" err="1" smtClean="0">
                <a:effectLst/>
                <a:latin typeface="Helvetica Neue"/>
                <a:ea typeface="Helvetica Neue"/>
                <a:cs typeface="Helvetica Neue"/>
                <a:sym typeface="Helvetica Neue"/>
              </a:rPr>
              <a:t>ic</a:t>
            </a:r>
            <a:r>
              <a:rPr lang="en-US" sz="1600" dirty="0" smtClean="0">
                <a:effectLst/>
                <a:latin typeface="Helvetica Neue"/>
                <a:ea typeface="Helvetica Neue"/>
                <a:cs typeface="Helvetica Neue"/>
                <a:sym typeface="Helvetica Neue"/>
              </a:rPr>
              <a:t>) ° s(</a:t>
            </a:r>
            <a:r>
              <a:rPr lang="en-US" sz="1600" dirty="0" err="1" smtClean="0">
                <a:effectLst/>
                <a:latin typeface="Helvetica Neue"/>
                <a:ea typeface="Helvetica Neue"/>
                <a:cs typeface="Helvetica Neue"/>
                <a:sym typeface="Helvetica Neue"/>
              </a:rPr>
              <a:t>ita</a:t>
            </a:r>
            <a:r>
              <a:rPr lang="en-US" sz="1600" dirty="0" smtClean="0">
                <a:effectLst/>
                <a:latin typeface="Helvetica Neue"/>
                <a:ea typeface="Helvetica Neue"/>
                <a:cs typeface="Helvetica Neue"/>
                <a:sym typeface="Helvetica Neue"/>
              </a:rPr>
              <a:t>) ° e(</a:t>
            </a:r>
            <a:r>
              <a:rPr lang="en-US" sz="1600" dirty="0" err="1" smtClean="0">
                <a:effectLst/>
                <a:latin typeface="Helvetica Neue"/>
                <a:ea typeface="Helvetica Neue"/>
                <a:cs typeface="Helvetica Neue"/>
                <a:sym typeface="Helvetica Neue"/>
              </a:rPr>
              <a:t>st</a:t>
            </a:r>
            <a:r>
              <a:rPr lang="en-US" sz="1600" dirty="0" smtClean="0">
                <a:effectLst/>
                <a:latin typeface="Helvetica Neue"/>
                <a:ea typeface="Helvetica Neue"/>
                <a:cs typeface="Helvetica Neue"/>
                <a:sym typeface="Helvetica Neue"/>
              </a:rPr>
              <a:t>) ° s(it) ° t(</a:t>
            </a:r>
            <a:r>
              <a:rPr lang="en-US" sz="1600" dirty="0" err="1" smtClean="0">
                <a:effectLst/>
                <a:latin typeface="Helvetica Neue"/>
                <a:ea typeface="Helvetica Neue"/>
                <a:cs typeface="Helvetica Neue"/>
                <a:sym typeface="Helvetica Neue"/>
              </a:rPr>
              <a:t>ibi</a:t>
            </a:r>
            <a:r>
              <a:rPr lang="en-US" sz="1600" dirty="0" smtClean="0">
                <a:effectLst/>
                <a:latin typeface="Helvetica Neue"/>
                <a:ea typeface="Helvetica Neue"/>
                <a:cs typeface="Helvetica Neue"/>
                <a:sym typeface="Helvetica Neue"/>
              </a:rPr>
              <a:t>) ° / t(</a:t>
            </a:r>
            <a:r>
              <a:rPr lang="en-US" sz="1600" dirty="0" err="1" smtClean="0">
                <a:effectLst/>
                <a:latin typeface="Helvetica Neue"/>
                <a:ea typeface="Helvetica Neue"/>
                <a:cs typeface="Helvetica Neue"/>
                <a:sym typeface="Helvetica Neue"/>
              </a:rPr>
              <a:t>erra</a:t>
            </a:r>
            <a:r>
              <a:rPr lang="en-US" sz="1600" dirty="0" smtClean="0">
                <a:effectLst/>
                <a:latin typeface="Helvetica Neue"/>
                <a:ea typeface="Helvetica Neue"/>
                <a:cs typeface="Helvetica Neue"/>
                <a:sym typeface="Helvetica Neue"/>
              </a:rPr>
              <a:t>) ° l(</a:t>
            </a:r>
            <a:r>
              <a:rPr lang="en-US" sz="1600" dirty="0" err="1" smtClean="0">
                <a:effectLst/>
                <a:latin typeface="Helvetica Neue"/>
                <a:ea typeface="Helvetica Neue"/>
                <a:cs typeface="Helvetica Neue"/>
                <a:sym typeface="Helvetica Neue"/>
              </a:rPr>
              <a:t>evis</a:t>
            </a:r>
            <a:r>
              <a:rPr lang="en-US" sz="1600" dirty="0" smtClean="0">
                <a:effectLst/>
                <a:latin typeface="Helvetica Neue"/>
                <a:ea typeface="Helvetica Neue"/>
                <a:cs typeface="Helvetica Neue"/>
                <a:sym typeface="Helvetica Neue"/>
              </a:rPr>
              <a:t>) </a:t>
            </a:r>
            <a:endParaRPr lang="en-US" sz="1600" dirty="0" smtClean="0"/>
          </a:p>
          <a:p>
            <a:endParaRPr lang="en-US" sz="1600" dirty="0" smtClean="0">
              <a:effectLst/>
              <a:latin typeface="Helvetica Neue"/>
              <a:ea typeface="Helvetica Neue"/>
              <a:cs typeface="Helvetica Neue"/>
              <a:sym typeface="Helvetica Neue"/>
            </a:endParaRPr>
          </a:p>
          <a:p>
            <a:r>
              <a:rPr lang="en-US" sz="1600" dirty="0" smtClean="0">
                <a:effectLst/>
                <a:latin typeface="Helvetica Neue"/>
                <a:ea typeface="Helvetica Neue"/>
                <a:cs typeface="Helvetica Neue"/>
                <a:sym typeface="Helvetica Neue"/>
              </a:rPr>
              <a:t>‘</a:t>
            </a:r>
            <a:r>
              <a:rPr lang="en-US" sz="1600" dirty="0" err="1" smtClean="0">
                <a:effectLst/>
                <a:latin typeface="Helvetica Neue"/>
                <a:ea typeface="Helvetica Neue"/>
                <a:cs typeface="Helvetica Neue"/>
                <a:sym typeface="Helvetica Neue"/>
              </a:rPr>
              <a:t>Cercia</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Pnoe</a:t>
            </a:r>
            <a:r>
              <a:rPr lang="en-US" sz="1600" dirty="0" smtClean="0">
                <a:effectLst/>
                <a:latin typeface="Helvetica Neue"/>
                <a:ea typeface="Helvetica Neue"/>
                <a:cs typeface="Helvetica Neue"/>
                <a:sym typeface="Helvetica Neue"/>
              </a:rPr>
              <a:t>, dear to her family, 45 years old, is buried here. May the earth lie lightly upon you.’ </a:t>
            </a:r>
            <a:endParaRPr lang="en-US" sz="1600" dirty="0"/>
          </a:p>
        </p:txBody>
      </p:sp>
    </p:spTree>
    <p:extLst>
      <p:ext uri="{BB962C8B-B14F-4D97-AF65-F5344CB8AC3E}">
        <p14:creationId xmlns:p14="http://schemas.microsoft.com/office/powerpoint/2010/main" val="2314016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effectLst/>
                <a:latin typeface="Helvetica Neue"/>
                <a:ea typeface="Helvetica Neue"/>
                <a:cs typeface="Helvetica Neue"/>
                <a:sym typeface="Helvetica Neue"/>
              </a:rPr>
              <a:t>d(is) ° m(</a:t>
            </a:r>
            <a:r>
              <a:rPr lang="en-US" sz="1600" dirty="0" err="1" smtClean="0">
                <a:effectLst/>
                <a:latin typeface="Helvetica Neue"/>
                <a:ea typeface="Helvetica Neue"/>
                <a:cs typeface="Helvetica Neue"/>
                <a:sym typeface="Helvetica Neue"/>
              </a:rPr>
              <a:t>anibus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Billeniae</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Sabinae</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matri</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pientissimae</a:t>
            </a:r>
            <a:r>
              <a:rPr lang="en-US" sz="1600" dirty="0" smtClean="0">
                <a:effectLst/>
                <a:latin typeface="Helvetica Neue"/>
                <a:ea typeface="Helvetica Neue"/>
                <a:cs typeface="Helvetica Neue"/>
                <a:sym typeface="Helvetica Neue"/>
              </a:rPr>
              <a:t> /</a:t>
            </a:r>
            <a:r>
              <a:rPr lang="en-US" sz="1600" baseline="0" dirty="0" smtClean="0">
                <a:effectLst/>
                <a:latin typeface="Helvetica Neue"/>
                <a:ea typeface="Helvetica Neue"/>
                <a:cs typeface="Helvetica Neue"/>
                <a:sym typeface="Helvetica Neue"/>
              </a:rPr>
              <a:t> </a:t>
            </a:r>
            <a:r>
              <a:rPr lang="en-US" sz="1600" dirty="0" smtClean="0">
                <a:effectLst/>
                <a:latin typeface="Helvetica Neue"/>
                <a:ea typeface="Helvetica Neue"/>
                <a:cs typeface="Helvetica Neue"/>
                <a:sym typeface="Helvetica Neue"/>
              </a:rPr>
              <a:t>C(</a:t>
            </a:r>
            <a:r>
              <a:rPr lang="en-US" sz="1600" dirty="0" err="1" smtClean="0">
                <a:effectLst/>
                <a:latin typeface="Helvetica Neue"/>
                <a:ea typeface="Helvetica Neue"/>
                <a:cs typeface="Helvetica Neue"/>
                <a:sym typeface="Helvetica Neue"/>
              </a:rPr>
              <a:t>aius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Iulius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Sabinus</a:t>
            </a:r>
            <a:r>
              <a:rPr lang="en-US" sz="1600" dirty="0" smtClean="0">
                <a:effectLst/>
                <a:latin typeface="Helvetica Neue"/>
                <a:ea typeface="Helvetica Neue"/>
                <a:cs typeface="Helvetica Neue"/>
                <a:sym typeface="Helvetica Neue"/>
              </a:rPr>
              <a:t> / fil(</a:t>
            </a:r>
            <a:r>
              <a:rPr lang="en-US" sz="1600" dirty="0" err="1" smtClean="0">
                <a:effectLst/>
                <a:latin typeface="Helvetica Neue"/>
                <a:ea typeface="Helvetica Neue"/>
                <a:cs typeface="Helvetica Neue"/>
                <a:sym typeface="Helvetica Neue"/>
              </a:rPr>
              <a:t>ius</a:t>
            </a:r>
            <a:r>
              <a:rPr lang="en-US" sz="1600" dirty="0" smtClean="0">
                <a:effectLst/>
                <a:latin typeface="Helvetica Neue"/>
                <a:ea typeface="Helvetica Neue"/>
                <a:cs typeface="Helvetica Neue"/>
                <a:sym typeface="Helvetica Neue"/>
              </a:rPr>
              <a:t>) ° et ° </a:t>
            </a:r>
            <a:r>
              <a:rPr lang="en-US" sz="1600" dirty="0" err="1" smtClean="0">
                <a:effectLst/>
                <a:latin typeface="Helvetica Neue"/>
                <a:ea typeface="Helvetica Neue"/>
                <a:cs typeface="Helvetica Neue"/>
                <a:sym typeface="Helvetica Neue"/>
              </a:rPr>
              <a:t>sibi</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posterisq</a:t>
            </a:r>
            <a:r>
              <a:rPr lang="en-US" sz="1600" dirty="0" smtClean="0">
                <a:effectLst/>
                <a:latin typeface="Helvetica Neue"/>
                <a:ea typeface="Helvetica Neue"/>
                <a:cs typeface="Helvetica Neue"/>
                <a:sym typeface="Helvetica Neue"/>
              </a:rPr>
              <a:t>(</a:t>
            </a:r>
            <a:r>
              <a:rPr lang="en-US" sz="1600" dirty="0" err="1" smtClean="0">
                <a:effectLst/>
                <a:latin typeface="Helvetica Neue"/>
                <a:ea typeface="Helvetica Neue"/>
                <a:cs typeface="Helvetica Neue"/>
                <a:sym typeface="Helvetica Neue"/>
              </a:rPr>
              <a:t>ue</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suis</a:t>
            </a:r>
            <a:r>
              <a:rPr lang="en-US" sz="1600" dirty="0" smtClean="0">
                <a:effectLst/>
                <a:latin typeface="Helvetica Neue"/>
                <a:ea typeface="Helvetica Neue"/>
                <a:cs typeface="Helvetica Neue"/>
                <a:sym typeface="Helvetica Neue"/>
              </a:rPr>
              <a:t> </a:t>
            </a:r>
            <a:endParaRPr lang="en-US" sz="1600" dirty="0" smtClean="0">
              <a:effectLst/>
            </a:endParaRPr>
          </a:p>
          <a:p>
            <a:endParaRPr lang="en-US" sz="1600" dirty="0" smtClean="0">
              <a:effectLst/>
              <a:latin typeface="Helvetica Neue"/>
              <a:ea typeface="Helvetica Neue"/>
              <a:cs typeface="Helvetica Neue"/>
              <a:sym typeface="Helvetica Neue"/>
            </a:endParaRPr>
          </a:p>
          <a:p>
            <a:r>
              <a:rPr lang="en-US" sz="1600" dirty="0" smtClean="0">
                <a:effectLst/>
                <a:latin typeface="Helvetica Neue"/>
                <a:ea typeface="Helvetica Neue"/>
                <a:cs typeface="Helvetica Neue"/>
                <a:sym typeface="Helvetica Neue"/>
              </a:rPr>
              <a:t>‘To the spirits of the dead. Gaius </a:t>
            </a:r>
            <a:r>
              <a:rPr lang="en-US" sz="1600" dirty="0" err="1" smtClean="0">
                <a:effectLst/>
                <a:latin typeface="Helvetica Neue"/>
                <a:ea typeface="Helvetica Neue"/>
                <a:cs typeface="Helvetica Neue"/>
                <a:sym typeface="Helvetica Neue"/>
              </a:rPr>
              <a:t>Iulius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Sabinus</a:t>
            </a:r>
            <a:r>
              <a:rPr lang="en-US" sz="1600" dirty="0" smtClean="0">
                <a:effectLst/>
                <a:latin typeface="Helvetica Neue"/>
                <a:ea typeface="Helvetica Neue"/>
                <a:cs typeface="Helvetica Neue"/>
                <a:sym typeface="Helvetica Neue"/>
              </a:rPr>
              <a:t>, her son, set this up for </a:t>
            </a:r>
            <a:r>
              <a:rPr lang="en-US" sz="1600" dirty="0" err="1" smtClean="0">
                <a:effectLst/>
                <a:latin typeface="Helvetica Neue"/>
                <a:ea typeface="Helvetica Neue"/>
                <a:cs typeface="Helvetica Neue"/>
                <a:sym typeface="Helvetica Neue"/>
              </a:rPr>
              <a:t>Billenia</a:t>
            </a:r>
            <a:r>
              <a:rPr lang="en-US" sz="1600" dirty="0" smtClean="0">
                <a:effectLst/>
                <a:latin typeface="Helvetica Neue"/>
                <a:ea typeface="Helvetica Neue"/>
                <a:cs typeface="Helvetica Neue"/>
                <a:sym typeface="Helvetica Neue"/>
              </a:rPr>
              <a:t> Sabina, most devoted mother, and for himself and his descendants.’ </a:t>
            </a:r>
            <a:endParaRPr lang="en-US" sz="1600" dirty="0">
              <a:effectLst/>
            </a:endParaRPr>
          </a:p>
        </p:txBody>
      </p:sp>
    </p:spTree>
    <p:extLst>
      <p:ext uri="{BB962C8B-B14F-4D97-AF65-F5344CB8AC3E}">
        <p14:creationId xmlns:p14="http://schemas.microsoft.com/office/powerpoint/2010/main" val="1418627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effectLst/>
                <a:latin typeface="Helvetica Neue"/>
                <a:ea typeface="Helvetica Neue"/>
                <a:cs typeface="Helvetica Neue"/>
                <a:sym typeface="Helvetica Neue"/>
              </a:rPr>
              <a:t>d(is) ° m(</a:t>
            </a:r>
            <a:r>
              <a:rPr lang="en-US" sz="1600" dirty="0" err="1" smtClean="0">
                <a:effectLst/>
                <a:latin typeface="Helvetica Neue"/>
                <a:ea typeface="Helvetica Neue"/>
                <a:cs typeface="Helvetica Neue"/>
                <a:sym typeface="Helvetica Neue"/>
              </a:rPr>
              <a:t>anibus</a:t>
            </a:r>
            <a:r>
              <a:rPr lang="en-US" sz="1600" dirty="0" smtClean="0">
                <a:effectLst/>
                <a:latin typeface="Helvetica Neue"/>
                <a:ea typeface="Helvetica Neue"/>
                <a:cs typeface="Helvetica Neue"/>
                <a:sym typeface="Helvetica Neue"/>
              </a:rPr>
              <a:t>) ° / </a:t>
            </a:r>
            <a:r>
              <a:rPr lang="en-US" sz="1600" dirty="0" err="1" smtClean="0">
                <a:effectLst/>
                <a:latin typeface="Helvetica Neue"/>
                <a:ea typeface="Helvetica Neue"/>
                <a:cs typeface="Helvetica Neue"/>
                <a:sym typeface="Helvetica Neue"/>
              </a:rPr>
              <a:t>Macrinìo</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Maximino</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f⌉i⌈l⌉i</a:t>
            </a:r>
            <a:r>
              <a:rPr lang="en-US" sz="1600" dirty="0" smtClean="0">
                <a:effectLst/>
                <a:latin typeface="Helvetica Neue"/>
                <a:ea typeface="Helvetica Neue"/>
                <a:cs typeface="Helvetica Neue"/>
                <a:sym typeface="Helvetica Neue"/>
              </a:rPr>
              <a:t>[o] / </a:t>
            </a:r>
            <a:r>
              <a:rPr lang="en-US" sz="1600" dirty="0" err="1" smtClean="0">
                <a:effectLst/>
                <a:latin typeface="Helvetica Neue"/>
                <a:ea typeface="Helvetica Neue"/>
                <a:cs typeface="Helvetica Neue"/>
                <a:sym typeface="Helvetica Neue"/>
              </a:rPr>
              <a:t>dulcissimo</a:t>
            </a:r>
            <a:r>
              <a:rPr lang="en-US" sz="1600" dirty="0" smtClean="0">
                <a:effectLst/>
                <a:latin typeface="Helvetica Neue"/>
                <a:ea typeface="Helvetica Neue"/>
                <a:cs typeface="Helvetica Neue"/>
                <a:sym typeface="Helvetica Neue"/>
              </a:rPr>
              <a:t> ° qui </a:t>
            </a:r>
            <a:r>
              <a:rPr lang="en-US" sz="1600" dirty="0" err="1" smtClean="0">
                <a:effectLst/>
                <a:latin typeface="Helvetica Neue"/>
                <a:ea typeface="Helvetica Neue"/>
                <a:cs typeface="Helvetica Neue"/>
                <a:sym typeface="Helvetica Neue"/>
              </a:rPr>
              <a:t>vixit</a:t>
            </a:r>
            <a:r>
              <a:rPr lang="en-US" sz="1600" dirty="0" smtClean="0">
                <a:effectLst/>
                <a:latin typeface="Helvetica Neue"/>
                <a:ea typeface="Helvetica Neue"/>
                <a:cs typeface="Helvetica Neue"/>
                <a:sym typeface="Helvetica Neue"/>
              </a:rPr>
              <a:t> ° an(no) ° I ° m(</a:t>
            </a:r>
            <a:r>
              <a:rPr lang="en-US" sz="1600" dirty="0" err="1" smtClean="0">
                <a:effectLst/>
                <a:latin typeface="Helvetica Neue"/>
                <a:ea typeface="Helvetica Neue"/>
                <a:cs typeface="Helvetica Neue"/>
                <a:sym typeface="Helvetica Neue"/>
              </a:rPr>
              <a:t>ensibus</a:t>
            </a:r>
            <a:r>
              <a:rPr lang="en-US" sz="1600" dirty="0" smtClean="0">
                <a:effectLst/>
                <a:latin typeface="Helvetica Neue"/>
                <a:ea typeface="Helvetica Neue"/>
                <a:cs typeface="Helvetica Neue"/>
                <a:sym typeface="Helvetica Neue"/>
              </a:rPr>
              <a:t>) ° [-] / </a:t>
            </a:r>
            <a:r>
              <a:rPr lang="en-US" sz="1600" dirty="0" err="1" smtClean="0">
                <a:effectLst/>
                <a:latin typeface="Helvetica Neue"/>
                <a:ea typeface="Helvetica Neue"/>
                <a:cs typeface="Helvetica Neue"/>
                <a:sym typeface="Helvetica Neue"/>
              </a:rPr>
              <a:t>Macrinius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Maximinus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Insiru</a:t>
            </a:r>
            <a:r>
              <a:rPr lang="en-US" sz="1600" dirty="0" smtClean="0">
                <a:effectLst/>
                <a:latin typeface="Helvetica Neue"/>
                <a:ea typeface="Helvetica Neue"/>
                <a:cs typeface="Helvetica Neue"/>
                <a:sym typeface="Helvetica Neue"/>
              </a:rPr>
              <a:t>[-] /5 </a:t>
            </a:r>
            <a:r>
              <a:rPr lang="en-US" sz="1600" dirty="0" err="1" smtClean="0">
                <a:effectLst/>
                <a:latin typeface="Helvetica Neue"/>
                <a:ea typeface="Helvetica Neue"/>
                <a:cs typeface="Helvetica Neue"/>
                <a:sym typeface="Helvetica Neue"/>
              </a:rPr>
              <a:t>pr</a:t>
            </a:r>
            <a:r>
              <a:rPr lang="en-US" sz="1600" dirty="0" smtClean="0">
                <a:effectLst/>
                <a:latin typeface="Helvetica Neue"/>
                <a:ea typeface="Helvetica Neue"/>
                <a:cs typeface="Helvetica Neue"/>
                <a:sym typeface="Helvetica Neue"/>
              </a:rPr>
              <a:t>(a)</a:t>
            </a:r>
            <a:r>
              <a:rPr lang="en-US" sz="1600" dirty="0" err="1" smtClean="0">
                <a:effectLst/>
                <a:latin typeface="Helvetica Neue"/>
                <a:ea typeface="Helvetica Neue"/>
                <a:cs typeface="Helvetica Neue"/>
                <a:sym typeface="Helvetica Neue"/>
              </a:rPr>
              <a:t>ef</a:t>
            </a:r>
            <a:r>
              <a:rPr lang="en-US" sz="1600" dirty="0" smtClean="0">
                <a:effectLst/>
                <a:latin typeface="Helvetica Neue"/>
                <a:ea typeface="Helvetica Neue"/>
                <a:cs typeface="Helvetica Neue"/>
                <a:sym typeface="Helvetica Neue"/>
              </a:rPr>
              <a:t>(</a:t>
            </a:r>
            <a:r>
              <a:rPr lang="en-US" sz="1600" dirty="0" err="1" smtClean="0">
                <a:effectLst/>
                <a:latin typeface="Helvetica Neue"/>
                <a:ea typeface="Helvetica Neue"/>
                <a:cs typeface="Helvetica Neue"/>
                <a:sym typeface="Helvetica Neue"/>
              </a:rPr>
              <a:t>ectus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castrorum</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fecit</a:t>
            </a:r>
            <a:r>
              <a:rPr lang="en-US" sz="1600" dirty="0" smtClean="0">
                <a:effectLst/>
                <a:latin typeface="Helvetica Neue"/>
                <a:ea typeface="Helvetica Neue"/>
                <a:cs typeface="Helvetica Neue"/>
                <a:sym typeface="Helvetica Neue"/>
              </a:rPr>
              <a:t> °</a:t>
            </a:r>
          </a:p>
          <a:p>
            <a:endParaRPr lang="en-US" sz="1600" dirty="0" smtClean="0">
              <a:effectLst/>
              <a:latin typeface="Helvetica Neue"/>
              <a:ea typeface="Helvetica Neue"/>
              <a:cs typeface="Helvetica Neue"/>
              <a:sym typeface="Helvetica Neue"/>
            </a:endParaRPr>
          </a:p>
          <a:p>
            <a:r>
              <a:rPr lang="en-US" sz="1600" dirty="0" smtClean="0">
                <a:effectLst/>
                <a:latin typeface="Helvetica Neue"/>
                <a:ea typeface="Helvetica Neue"/>
                <a:cs typeface="Helvetica Neue"/>
                <a:sym typeface="Helvetica Neue"/>
              </a:rPr>
              <a:t>‘To the departed spirits. To </a:t>
            </a:r>
            <a:r>
              <a:rPr lang="en-US" sz="1600" dirty="0" err="1" smtClean="0">
                <a:effectLst/>
                <a:latin typeface="Helvetica Neue"/>
                <a:ea typeface="Helvetica Neue"/>
                <a:cs typeface="Helvetica Neue"/>
                <a:sym typeface="Helvetica Neue"/>
              </a:rPr>
              <a:t>Macrinius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Maximinus</a:t>
            </a:r>
            <a:r>
              <a:rPr lang="en-US" sz="1600" dirty="0" smtClean="0">
                <a:effectLst/>
                <a:latin typeface="Helvetica Neue"/>
                <a:ea typeface="Helvetica Neue"/>
                <a:cs typeface="Helvetica Neue"/>
                <a:sym typeface="Helvetica Neue"/>
              </a:rPr>
              <a:t>, sweetest son, who lived for one year and [?] months. </a:t>
            </a:r>
            <a:r>
              <a:rPr lang="en-US" sz="1600" dirty="0" err="1" smtClean="0">
                <a:effectLst/>
                <a:latin typeface="Helvetica Neue"/>
                <a:ea typeface="Helvetica Neue"/>
                <a:cs typeface="Helvetica Neue"/>
                <a:sym typeface="Helvetica Neue"/>
              </a:rPr>
              <a:t>Macrinius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Maximinus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Insiru</a:t>
            </a:r>
            <a:r>
              <a:rPr lang="en-US" sz="1600" dirty="0" smtClean="0">
                <a:effectLst/>
                <a:latin typeface="Helvetica Neue"/>
                <a:ea typeface="Helvetica Neue"/>
                <a:cs typeface="Helvetica Neue"/>
                <a:sym typeface="Helvetica Neue"/>
              </a:rPr>
              <a:t>[-], prefect of the camp, set this up.’</a:t>
            </a:r>
          </a:p>
          <a:p>
            <a:endParaRPr lang="en-US" sz="1600" dirty="0" smtClean="0">
              <a:effectLst/>
              <a:latin typeface="Helvetica Neue"/>
              <a:ea typeface="Helvetica Neue"/>
              <a:cs typeface="Helvetica Neue"/>
              <a:sym typeface="Helvetica Neue"/>
            </a:endParaRPr>
          </a:p>
          <a:p>
            <a:r>
              <a:rPr lang="en-US" sz="1600" dirty="0" smtClean="0">
                <a:effectLst/>
                <a:latin typeface="Helvetica Neue"/>
                <a:ea typeface="Helvetica Neue"/>
                <a:cs typeface="Helvetica Neue"/>
                <a:sym typeface="Helvetica Neue"/>
              </a:rPr>
              <a:t>Pictures of riders on horseback were common on Roman tombstones to celebrate the deceased’s skill in hunting or battle.</a:t>
            </a:r>
            <a:r>
              <a:rPr lang="en-US" sz="1600" baseline="0" dirty="0" smtClean="0">
                <a:effectLst/>
                <a:latin typeface="Helvetica Neue"/>
                <a:ea typeface="Helvetica Neue"/>
                <a:cs typeface="Helvetica Neue"/>
                <a:sym typeface="Helvetica Neue"/>
              </a:rPr>
              <a:t> This stone commemorated a one year old child, so the image is imaginary. You can see his baby like features and tiny horse and dog.</a:t>
            </a:r>
            <a:r>
              <a:rPr lang="en-GB" sz="1600" baseline="0" dirty="0" smtClean="0">
                <a:effectLst/>
                <a:latin typeface="Helvetica Neue"/>
                <a:ea typeface="Helvetica Neue"/>
                <a:cs typeface="Helvetica Neue"/>
                <a:sym typeface="Helvetica Neue"/>
              </a:rPr>
              <a:t> P</a:t>
            </a:r>
            <a:r>
              <a:rPr lang="en-US" sz="1600" baseline="0" dirty="0" err="1" smtClean="0">
                <a:effectLst/>
                <a:latin typeface="Helvetica Neue"/>
                <a:ea typeface="Helvetica Neue"/>
                <a:cs typeface="Helvetica Neue"/>
                <a:sym typeface="Helvetica Neue"/>
              </a:rPr>
              <a:t>erhaps</a:t>
            </a:r>
            <a:r>
              <a:rPr lang="en-US" sz="1600" baseline="0" dirty="0" smtClean="0">
                <a:effectLst/>
                <a:latin typeface="Helvetica Neue"/>
                <a:ea typeface="Helvetica Neue"/>
                <a:cs typeface="Helvetica Neue"/>
                <a:sym typeface="Helvetica Neue"/>
              </a:rPr>
              <a:t> this shows hopes for a future he never got to grow into.</a:t>
            </a:r>
          </a:p>
          <a:p>
            <a:endParaRPr lang="en-US" sz="1600" baseline="0" dirty="0" smtClean="0">
              <a:effectLst/>
              <a:latin typeface="Helvetica Neue"/>
              <a:ea typeface="Helvetica Neue"/>
              <a:cs typeface="Helvetica Neue"/>
              <a:sym typeface="Helvetica Neue"/>
            </a:endParaRPr>
          </a:p>
          <a:p>
            <a:r>
              <a:rPr lang="en-US" sz="1600" baseline="0" dirty="0" smtClean="0">
                <a:effectLst/>
                <a:latin typeface="Helvetica Neue"/>
                <a:ea typeface="Helvetica Neue"/>
                <a:cs typeface="Helvetica Neue"/>
                <a:sym typeface="Helvetica Neue"/>
              </a:rPr>
              <a:t>The stonecutter made a mistake in carving “FILIO” on the stone, instead carving “EIIIO”</a:t>
            </a:r>
            <a:endParaRPr lang="en-US" sz="1600" dirty="0"/>
          </a:p>
        </p:txBody>
      </p:sp>
    </p:spTree>
    <p:extLst>
      <p:ext uri="{BB962C8B-B14F-4D97-AF65-F5344CB8AC3E}">
        <p14:creationId xmlns:p14="http://schemas.microsoft.com/office/powerpoint/2010/main" val="928790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600" dirty="0" err="1" smtClean="0">
                <a:effectLst/>
                <a:latin typeface="Helvetica Neue"/>
                <a:ea typeface="Helvetica Neue"/>
                <a:cs typeface="Helvetica Neue"/>
                <a:sym typeface="Helvetica Neue"/>
              </a:rPr>
              <a:t>dìs</a:t>
            </a:r>
            <a:r>
              <a:rPr lang="en-US" sz="1600" dirty="0" smtClean="0">
                <a:effectLst/>
                <a:latin typeface="Helvetica Neue"/>
                <a:ea typeface="Helvetica Neue"/>
                <a:cs typeface="Helvetica Neue"/>
                <a:sym typeface="Helvetica Neue"/>
              </a:rPr>
              <a:t> </a:t>
            </a:r>
            <a:r>
              <a:rPr lang="en-US" sz="1600" dirty="0" err="1" smtClean="0">
                <a:effectLst/>
                <a:latin typeface="Helvetica Neue"/>
                <a:ea typeface="Helvetica Neue"/>
                <a:cs typeface="Helvetica Neue"/>
                <a:sym typeface="Helvetica Neue"/>
              </a:rPr>
              <a:t>manibus</a:t>
            </a:r>
            <a:r>
              <a:rPr lang="en-US" sz="1600" dirty="0" smtClean="0">
                <a:effectLst/>
                <a:latin typeface="Helvetica Neue"/>
                <a:ea typeface="Helvetica Neue"/>
                <a:cs typeface="Helvetica Neue"/>
                <a:sym typeface="Helvetica Neue"/>
              </a:rPr>
              <a:t> / Q(</a:t>
            </a:r>
            <a:r>
              <a:rPr lang="en-US" sz="1600" dirty="0" err="1" smtClean="0">
                <a:effectLst/>
                <a:latin typeface="Helvetica Neue"/>
                <a:ea typeface="Helvetica Neue"/>
                <a:cs typeface="Helvetica Neue"/>
                <a:sym typeface="Helvetica Neue"/>
              </a:rPr>
              <a:t>uinti</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Manli</a:t>
            </a:r>
            <a:r>
              <a:rPr lang="en-US" sz="1600" dirty="0" smtClean="0">
                <a:effectLst/>
                <a:latin typeface="Helvetica Neue"/>
                <a:ea typeface="Helvetica Neue"/>
                <a:cs typeface="Helvetica Neue"/>
                <a:sym typeface="Helvetica Neue"/>
              </a:rPr>
              <a:t> ° / </a:t>
            </a:r>
            <a:r>
              <a:rPr lang="en-US" sz="1600" dirty="0" err="1" smtClean="0">
                <a:effectLst/>
                <a:latin typeface="Helvetica Neue"/>
                <a:ea typeface="Helvetica Neue"/>
                <a:cs typeface="Helvetica Neue"/>
                <a:sym typeface="Helvetica Neue"/>
              </a:rPr>
              <a:t>Celeris</a:t>
            </a:r>
            <a:r>
              <a:rPr lang="en-US" sz="1600" dirty="0" smtClean="0">
                <a:effectLst/>
                <a:latin typeface="Helvetica Neue"/>
                <a:ea typeface="Helvetica Neue"/>
                <a:cs typeface="Helvetica Neue"/>
                <a:sym typeface="Helvetica Neue"/>
              </a:rPr>
              <a:t> </a:t>
            </a:r>
          </a:p>
          <a:p>
            <a:pPr marL="0" marR="0" indent="0" defTabSz="457200" eaLnBrk="1" fontAlgn="auto" latinLnBrk="0" hangingPunct="1">
              <a:lnSpc>
                <a:spcPct val="117999"/>
              </a:lnSpc>
              <a:spcBef>
                <a:spcPts val="0"/>
              </a:spcBef>
              <a:spcAft>
                <a:spcPts val="0"/>
              </a:spcAft>
              <a:buClrTx/>
              <a:buSzTx/>
              <a:buFontTx/>
              <a:buNone/>
              <a:tabLst/>
              <a:defRPr/>
            </a:pPr>
            <a:endParaRPr lang="en-US" sz="1600" dirty="0" smtClean="0">
              <a:effectLst/>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600" dirty="0" smtClean="0">
                <a:effectLst/>
                <a:latin typeface="Helvetica Neue"/>
                <a:ea typeface="Helvetica Neue"/>
                <a:cs typeface="Helvetica Neue"/>
                <a:sym typeface="Helvetica Neue"/>
              </a:rPr>
              <a:t>To the departed spirits of Quintus Manlius </a:t>
            </a:r>
            <a:r>
              <a:rPr lang="en-US" sz="1600" dirty="0" err="1" smtClean="0">
                <a:effectLst/>
                <a:latin typeface="Helvetica Neue"/>
                <a:ea typeface="Helvetica Neue"/>
                <a:cs typeface="Helvetica Neue"/>
                <a:sym typeface="Helvetica Neue"/>
              </a:rPr>
              <a:t>Celer</a:t>
            </a:r>
            <a:r>
              <a:rPr lang="en-US" sz="1600" dirty="0" smtClean="0">
                <a:effectLst/>
                <a:latin typeface="Helvetica Neue"/>
                <a:ea typeface="Helvetica Neue"/>
                <a:cs typeface="Helvetica Neue"/>
                <a:sym typeface="Helvetica Neue"/>
              </a:rPr>
              <a:t> </a:t>
            </a:r>
            <a:endParaRPr lang="en-US" sz="1600" dirty="0" smtClean="0"/>
          </a:p>
          <a:p>
            <a:endParaRPr lang="en-US" sz="1600" dirty="0" smtClean="0"/>
          </a:p>
          <a:p>
            <a:r>
              <a:rPr lang="en-US" sz="1600" dirty="0" smtClean="0"/>
              <a:t>A nice simple tombstone to</a:t>
            </a:r>
            <a:r>
              <a:rPr lang="en-US" sz="1600" baseline="0" dirty="0" smtClean="0"/>
              <a:t> start with. Quintus Manlius is in the genitive.</a:t>
            </a:r>
            <a:endParaRPr lang="en-US" sz="1600" dirty="0"/>
          </a:p>
        </p:txBody>
      </p:sp>
    </p:spTree>
    <p:extLst>
      <p:ext uri="{BB962C8B-B14F-4D97-AF65-F5344CB8AC3E}">
        <p14:creationId xmlns:p14="http://schemas.microsoft.com/office/powerpoint/2010/main" val="4340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600" dirty="0" err="1" smtClean="0">
                <a:effectLst/>
                <a:latin typeface="Helvetica Neue"/>
                <a:ea typeface="Helvetica Neue"/>
                <a:cs typeface="Helvetica Neue"/>
                <a:sym typeface="Helvetica Neue"/>
              </a:rPr>
              <a:t>diìs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manib</a:t>
            </a:r>
            <a:r>
              <a:rPr lang="en-US" sz="1600" dirty="0" smtClean="0">
                <a:effectLst/>
                <a:latin typeface="Helvetica Neue"/>
                <a:ea typeface="Helvetica Neue"/>
                <a:cs typeface="Helvetica Neue"/>
                <a:sym typeface="Helvetica Neue"/>
              </a:rPr>
              <a:t>(us) / </a:t>
            </a:r>
            <a:r>
              <a:rPr lang="en-US" sz="1600" dirty="0" err="1" smtClean="0">
                <a:effectLst/>
                <a:latin typeface="Helvetica Neue"/>
                <a:ea typeface="Helvetica Neue"/>
                <a:cs typeface="Helvetica Neue"/>
                <a:sym typeface="Helvetica Neue"/>
              </a:rPr>
              <a:t>Corneliae</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Thaliae</a:t>
            </a:r>
            <a:r>
              <a:rPr lang="en-US" sz="1600" dirty="0" smtClean="0">
                <a:effectLst/>
                <a:latin typeface="Helvetica Neue"/>
                <a:ea typeface="Helvetica Neue"/>
                <a:cs typeface="Helvetica Neue"/>
                <a:sym typeface="Helvetica Neue"/>
              </a:rPr>
              <a:t> </a:t>
            </a:r>
          </a:p>
          <a:p>
            <a:pPr marL="0" marR="0" indent="0" defTabSz="457200" eaLnBrk="1" fontAlgn="auto" latinLnBrk="0" hangingPunct="1">
              <a:lnSpc>
                <a:spcPct val="117999"/>
              </a:lnSpc>
              <a:spcBef>
                <a:spcPts val="0"/>
              </a:spcBef>
              <a:spcAft>
                <a:spcPts val="0"/>
              </a:spcAft>
              <a:buClrTx/>
              <a:buSzTx/>
              <a:buFontTx/>
              <a:buNone/>
              <a:tabLst/>
              <a:defRPr/>
            </a:pPr>
            <a:endParaRPr lang="en-US" sz="1600" dirty="0" smtClean="0">
              <a:effectLst/>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600" dirty="0" smtClean="0">
                <a:effectLst/>
                <a:latin typeface="Helvetica Neue"/>
                <a:ea typeface="Helvetica Neue"/>
                <a:cs typeface="Helvetica Neue"/>
                <a:sym typeface="Helvetica Neue"/>
              </a:rPr>
              <a:t>“To the departed spirits of Cornelia Thalia.”</a:t>
            </a:r>
          </a:p>
          <a:p>
            <a:pPr marL="0" marR="0" indent="0" defTabSz="457200" eaLnBrk="1" fontAlgn="auto" latinLnBrk="0" hangingPunct="1">
              <a:lnSpc>
                <a:spcPct val="117999"/>
              </a:lnSpc>
              <a:spcBef>
                <a:spcPts val="0"/>
              </a:spcBef>
              <a:spcAft>
                <a:spcPts val="0"/>
              </a:spcAft>
              <a:buClrTx/>
              <a:buSzTx/>
              <a:buFontTx/>
              <a:buNone/>
              <a:tabLst/>
              <a:defRPr/>
            </a:pPr>
            <a:endParaRPr lang="en-US" sz="1600" dirty="0" smtClean="0">
              <a:effectLst/>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600" dirty="0" smtClean="0">
                <a:effectLst/>
                <a:latin typeface="Helvetica Neue"/>
                <a:ea typeface="Helvetica Neue"/>
                <a:cs typeface="Helvetica Neue"/>
                <a:sym typeface="Helvetica Neue"/>
              </a:rPr>
              <a:t>The</a:t>
            </a:r>
            <a:r>
              <a:rPr lang="en-US" sz="1600" baseline="0" dirty="0" smtClean="0">
                <a:effectLst/>
                <a:latin typeface="Helvetica Neue"/>
                <a:ea typeface="Helvetica Neue"/>
                <a:cs typeface="Helvetica Neue"/>
                <a:sym typeface="Helvetica Neue"/>
              </a:rPr>
              <a:t> unusual spelling and abbreviation might make ”Dis </a:t>
            </a:r>
            <a:r>
              <a:rPr lang="en-US" sz="1600" baseline="0" dirty="0" err="1" smtClean="0">
                <a:effectLst/>
                <a:latin typeface="Helvetica Neue"/>
                <a:ea typeface="Helvetica Neue"/>
                <a:cs typeface="Helvetica Neue"/>
                <a:sym typeface="Helvetica Neue"/>
              </a:rPr>
              <a:t>Manibus</a:t>
            </a:r>
            <a:r>
              <a:rPr lang="en-US" sz="1600" baseline="0" dirty="0" smtClean="0">
                <a:effectLst/>
                <a:latin typeface="Helvetica Neue"/>
                <a:ea typeface="Helvetica Neue"/>
                <a:cs typeface="Helvetica Neue"/>
                <a:sym typeface="Helvetica Neue"/>
              </a:rPr>
              <a:t>” slightly harder to spot here. </a:t>
            </a:r>
            <a:endParaRPr lang="en-US" sz="1600" dirty="0" smtClean="0"/>
          </a:p>
          <a:p>
            <a:endParaRPr lang="en-GB" sz="1600" dirty="0"/>
          </a:p>
        </p:txBody>
      </p:sp>
    </p:spTree>
    <p:extLst>
      <p:ext uri="{BB962C8B-B14F-4D97-AF65-F5344CB8AC3E}">
        <p14:creationId xmlns:p14="http://schemas.microsoft.com/office/powerpoint/2010/main" val="384700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600" dirty="0" smtClean="0">
                <a:effectLst/>
                <a:latin typeface="Helvetica Neue"/>
                <a:ea typeface="Helvetica Neue"/>
                <a:cs typeface="Helvetica Neue"/>
                <a:sym typeface="Helvetica Neue"/>
              </a:rPr>
              <a:t>C(</a:t>
            </a:r>
            <a:r>
              <a:rPr lang="en-US" sz="1600" dirty="0" err="1" smtClean="0">
                <a:effectLst/>
                <a:latin typeface="Helvetica Neue"/>
                <a:ea typeface="Helvetica Neue"/>
                <a:cs typeface="Helvetica Neue"/>
                <a:sym typeface="Helvetica Neue"/>
              </a:rPr>
              <a:t>aius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Iulius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Oecogenes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vìx</a:t>
            </a:r>
            <a:r>
              <a:rPr lang="en-US" sz="1600" dirty="0" smtClean="0">
                <a:effectLst/>
                <a:latin typeface="Helvetica Neue"/>
                <a:ea typeface="Helvetica Neue"/>
                <a:cs typeface="Helvetica Neue"/>
                <a:sym typeface="Helvetica Neue"/>
              </a:rPr>
              <a:t>(it) ° an(</a:t>
            </a:r>
            <a:r>
              <a:rPr lang="en-US" sz="1600" dirty="0" err="1" smtClean="0">
                <a:effectLst/>
                <a:latin typeface="Helvetica Neue"/>
                <a:ea typeface="Helvetica Neue"/>
                <a:cs typeface="Helvetica Neue"/>
                <a:sym typeface="Helvetica Neue"/>
              </a:rPr>
              <a:t>nos</a:t>
            </a:r>
            <a:r>
              <a:rPr lang="en-US" sz="1600" dirty="0" smtClean="0">
                <a:effectLst/>
                <a:latin typeface="Helvetica Neue"/>
                <a:ea typeface="Helvetica Neue"/>
                <a:cs typeface="Helvetica Neue"/>
                <a:sym typeface="Helvetica Neue"/>
              </a:rPr>
              <a:t>) ° XL ° </a:t>
            </a:r>
            <a:endParaRPr lang="en-US" sz="1600" dirty="0" smtClean="0">
              <a:effectLst/>
            </a:endParaRPr>
          </a:p>
          <a:p>
            <a:endParaRPr lang="en-GB" sz="1600" dirty="0" smtClean="0"/>
          </a:p>
          <a:p>
            <a:pPr marL="0" marR="0" indent="0" defTabSz="457200" eaLnBrk="1" fontAlgn="auto" latinLnBrk="0" hangingPunct="1">
              <a:lnSpc>
                <a:spcPct val="117999"/>
              </a:lnSpc>
              <a:spcBef>
                <a:spcPts val="0"/>
              </a:spcBef>
              <a:spcAft>
                <a:spcPts val="0"/>
              </a:spcAft>
              <a:buClrTx/>
              <a:buSzTx/>
              <a:buFontTx/>
              <a:buNone/>
              <a:tabLst/>
              <a:defRPr/>
            </a:pPr>
            <a:r>
              <a:rPr lang="en-GB" sz="1600" dirty="0" smtClean="0">
                <a:effectLst/>
                <a:latin typeface="Helvetica Neue"/>
                <a:ea typeface="Helvetica Neue"/>
                <a:cs typeface="Helvetica Neue"/>
                <a:sym typeface="Helvetica Neue"/>
              </a:rPr>
              <a:t>‘Gaius </a:t>
            </a:r>
            <a:r>
              <a:rPr lang="en-GB" sz="1600" dirty="0" err="1" smtClean="0">
                <a:effectLst/>
                <a:latin typeface="Helvetica Neue"/>
                <a:ea typeface="Helvetica Neue"/>
                <a:cs typeface="Helvetica Neue"/>
                <a:sym typeface="Helvetica Neue"/>
              </a:rPr>
              <a:t>Iulius</a:t>
            </a:r>
            <a:r>
              <a:rPr lang="en-GB" sz="1600" dirty="0" smtClean="0">
                <a:effectLst/>
                <a:latin typeface="Helvetica Neue"/>
                <a:ea typeface="Helvetica Neue"/>
                <a:cs typeface="Helvetica Neue"/>
                <a:sym typeface="Helvetica Neue"/>
              </a:rPr>
              <a:t> </a:t>
            </a:r>
            <a:r>
              <a:rPr lang="en-GB" sz="1600" dirty="0" err="1" smtClean="0">
                <a:effectLst/>
                <a:latin typeface="Helvetica Neue"/>
                <a:ea typeface="Helvetica Neue"/>
                <a:cs typeface="Helvetica Neue"/>
                <a:sym typeface="Helvetica Neue"/>
              </a:rPr>
              <a:t>Oecogenes</a:t>
            </a:r>
            <a:r>
              <a:rPr lang="en-GB" sz="1600" dirty="0" smtClean="0">
                <a:effectLst/>
                <a:latin typeface="Helvetica Neue"/>
                <a:ea typeface="Helvetica Neue"/>
                <a:cs typeface="Helvetica Neue"/>
                <a:sym typeface="Helvetica Neue"/>
              </a:rPr>
              <a:t> lived for 40 years.</a:t>
            </a:r>
            <a:r>
              <a:rPr lang="en-GB" sz="1600" baseline="0" dirty="0" smtClean="0">
                <a:effectLst/>
                <a:latin typeface="Helvetica Neue"/>
                <a:ea typeface="Helvetica Neue"/>
                <a:cs typeface="Helvetica Neue"/>
                <a:sym typeface="Helvetica Neue"/>
              </a:rPr>
              <a:t> </a:t>
            </a:r>
          </a:p>
          <a:p>
            <a:pPr marL="0" marR="0" indent="0" defTabSz="457200" eaLnBrk="1" fontAlgn="auto" latinLnBrk="0" hangingPunct="1">
              <a:lnSpc>
                <a:spcPct val="117999"/>
              </a:lnSpc>
              <a:spcBef>
                <a:spcPts val="0"/>
              </a:spcBef>
              <a:spcAft>
                <a:spcPts val="0"/>
              </a:spcAft>
              <a:buClrTx/>
              <a:buSzTx/>
              <a:buFontTx/>
              <a:buNone/>
              <a:tabLst/>
              <a:defRPr/>
            </a:pPr>
            <a:endParaRPr lang="en-GB" sz="1600" baseline="0" dirty="0" smtClean="0">
              <a:effectLst/>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GB" sz="1600" baseline="0" dirty="0" smtClean="0">
                <a:effectLst/>
                <a:latin typeface="Helvetica Neue"/>
                <a:ea typeface="Helvetica Neue"/>
                <a:cs typeface="Helvetica Neue"/>
                <a:sym typeface="Helvetica Neue"/>
              </a:rPr>
              <a:t>It was more common for older adults to round their age to the nearest five years. There are many more tomb stones with round numbered ages over the age of 20 than we would expect.</a:t>
            </a:r>
            <a:endParaRPr lang="en-GB" sz="1600" dirty="0" smtClean="0">
              <a:effectLst/>
            </a:endParaRPr>
          </a:p>
          <a:p>
            <a:endParaRPr lang="en-GB" sz="1600" dirty="0"/>
          </a:p>
        </p:txBody>
      </p:sp>
    </p:spTree>
    <p:extLst>
      <p:ext uri="{BB962C8B-B14F-4D97-AF65-F5344CB8AC3E}">
        <p14:creationId xmlns:p14="http://schemas.microsoft.com/office/powerpoint/2010/main" val="18243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600" dirty="0" err="1" smtClean="0">
                <a:effectLst/>
                <a:latin typeface="Helvetica Neue"/>
                <a:ea typeface="Helvetica Neue"/>
                <a:cs typeface="Helvetica Neue"/>
                <a:sym typeface="Helvetica Neue"/>
              </a:rPr>
              <a:t>dìs</a:t>
            </a:r>
            <a:r>
              <a:rPr lang="en-US" sz="1600" dirty="0" smtClean="0">
                <a:effectLst/>
                <a:latin typeface="Helvetica Neue"/>
                <a:ea typeface="Helvetica Neue"/>
                <a:cs typeface="Helvetica Neue"/>
                <a:sym typeface="Helvetica Neue"/>
              </a:rPr>
              <a:t> ° man(</a:t>
            </a:r>
            <a:r>
              <a:rPr lang="en-US" sz="1600" dirty="0" err="1" smtClean="0">
                <a:effectLst/>
                <a:latin typeface="Helvetica Neue"/>
                <a:ea typeface="Helvetica Neue"/>
                <a:cs typeface="Helvetica Neue"/>
                <a:sym typeface="Helvetica Neue"/>
              </a:rPr>
              <a:t>ibus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Persaniae</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Grapte</a:t>
            </a:r>
            <a:r>
              <a:rPr lang="en-US" sz="1600" dirty="0" smtClean="0">
                <a:effectLst/>
                <a:latin typeface="Helvetica Neue"/>
                <a:ea typeface="Helvetica Neue"/>
                <a:cs typeface="Helvetica Neue"/>
                <a:sym typeface="Helvetica Neue"/>
              </a:rPr>
              <a:t> / M(arcus) ° </a:t>
            </a:r>
            <a:r>
              <a:rPr lang="en-US" sz="1600" dirty="0" err="1" smtClean="0">
                <a:effectLst/>
                <a:latin typeface="Helvetica Neue"/>
                <a:ea typeface="Helvetica Neue"/>
                <a:cs typeface="Helvetica Neue"/>
                <a:sym typeface="Helvetica Neue"/>
              </a:rPr>
              <a:t>Mattienus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Firmus</a:t>
            </a:r>
            <a:r>
              <a:rPr lang="en-US" sz="1600" dirty="0" smtClean="0">
                <a:effectLst/>
                <a:latin typeface="Helvetica Neue"/>
                <a:ea typeface="Helvetica Neue"/>
                <a:cs typeface="Helvetica Neue"/>
                <a:sym typeface="Helvetica Neue"/>
              </a:rPr>
              <a:t> / b(</a:t>
            </a:r>
            <a:r>
              <a:rPr lang="en-US" sz="1600" dirty="0" err="1" smtClean="0">
                <a:effectLst/>
                <a:latin typeface="Helvetica Neue"/>
                <a:ea typeface="Helvetica Neue"/>
                <a:cs typeface="Helvetica Neue"/>
                <a:sym typeface="Helvetica Neue"/>
              </a:rPr>
              <a:t>ene</a:t>
            </a:r>
            <a:r>
              <a:rPr lang="en-US" sz="1600" dirty="0" smtClean="0">
                <a:effectLst/>
                <a:latin typeface="Helvetica Neue"/>
                <a:ea typeface="Helvetica Neue"/>
                <a:cs typeface="Helvetica Neue"/>
                <a:sym typeface="Helvetica Neue"/>
              </a:rPr>
              <a:t>) ° m(</a:t>
            </a:r>
            <a:r>
              <a:rPr lang="en-US" sz="1600" dirty="0" err="1" smtClean="0">
                <a:effectLst/>
                <a:latin typeface="Helvetica Neue"/>
                <a:ea typeface="Helvetica Neue"/>
                <a:cs typeface="Helvetica Neue"/>
                <a:sym typeface="Helvetica Neue"/>
              </a:rPr>
              <a:t>erenti</a:t>
            </a:r>
            <a:r>
              <a:rPr lang="en-US" sz="1600" dirty="0" smtClean="0">
                <a:effectLst/>
                <a:latin typeface="Helvetica Neue"/>
                <a:ea typeface="Helvetica Neue"/>
                <a:cs typeface="Helvetica Neue"/>
                <a:sym typeface="Helvetica Neue"/>
              </a:rPr>
              <a:t>) ° d(e) ° &lt;se&gt; </a:t>
            </a:r>
            <a:r>
              <a:rPr lang="en-US" sz="1600" dirty="0" err="1" smtClean="0">
                <a:effectLst/>
                <a:latin typeface="Helvetica Neue"/>
                <a:ea typeface="Helvetica Neue"/>
                <a:cs typeface="Helvetica Neue"/>
                <a:sym typeface="Helvetica Neue"/>
              </a:rPr>
              <a:t>fecit</a:t>
            </a:r>
            <a:r>
              <a:rPr lang="en-US" sz="1600" dirty="0" smtClean="0">
                <a:effectLst/>
                <a:latin typeface="Helvetica Neue"/>
                <a:ea typeface="Helvetica Neue"/>
                <a:cs typeface="Helvetica Neue"/>
                <a:sym typeface="Helvetica Neue"/>
              </a:rPr>
              <a:t> </a:t>
            </a:r>
            <a:endParaRPr lang="en-US" sz="1600" dirty="0" smtClean="0">
              <a:effectLst/>
            </a:endParaRPr>
          </a:p>
          <a:p>
            <a:endParaRPr lang="en-GB" sz="1600" dirty="0" smtClean="0"/>
          </a:p>
          <a:p>
            <a:pPr marL="0" marR="0" indent="0" defTabSz="457200" eaLnBrk="1" fontAlgn="auto" latinLnBrk="0" hangingPunct="1">
              <a:lnSpc>
                <a:spcPct val="117999"/>
              </a:lnSpc>
              <a:spcBef>
                <a:spcPts val="0"/>
              </a:spcBef>
              <a:spcAft>
                <a:spcPts val="0"/>
              </a:spcAft>
              <a:buClrTx/>
              <a:buSzTx/>
              <a:buFontTx/>
              <a:buNone/>
              <a:tabLst/>
              <a:defRPr/>
            </a:pPr>
            <a:r>
              <a:rPr lang="en-GB" sz="1600" dirty="0" smtClean="0">
                <a:effectLst/>
                <a:latin typeface="Helvetica Neue"/>
                <a:ea typeface="Helvetica Neue"/>
                <a:cs typeface="Helvetica Neue"/>
                <a:sym typeface="Helvetica Neue"/>
              </a:rPr>
              <a:t>‘To the spirits of the dead. Marcus </a:t>
            </a:r>
            <a:r>
              <a:rPr lang="en-GB" sz="1600" dirty="0" err="1" smtClean="0">
                <a:effectLst/>
                <a:latin typeface="Helvetica Neue"/>
                <a:ea typeface="Helvetica Neue"/>
                <a:cs typeface="Helvetica Neue"/>
                <a:sym typeface="Helvetica Neue"/>
              </a:rPr>
              <a:t>Mattienus</a:t>
            </a:r>
            <a:r>
              <a:rPr lang="en-GB" sz="1600" dirty="0" smtClean="0">
                <a:effectLst/>
                <a:latin typeface="Helvetica Neue"/>
                <a:ea typeface="Helvetica Neue"/>
                <a:cs typeface="Helvetica Neue"/>
                <a:sym typeface="Helvetica Neue"/>
              </a:rPr>
              <a:t> </a:t>
            </a:r>
            <a:r>
              <a:rPr lang="en-GB" sz="1600" dirty="0" err="1" smtClean="0">
                <a:effectLst/>
                <a:latin typeface="Helvetica Neue"/>
                <a:ea typeface="Helvetica Neue"/>
                <a:cs typeface="Helvetica Neue"/>
                <a:sym typeface="Helvetica Neue"/>
              </a:rPr>
              <a:t>Firmus</a:t>
            </a:r>
            <a:r>
              <a:rPr lang="en-GB" sz="1600" dirty="0" smtClean="0">
                <a:effectLst/>
                <a:latin typeface="Helvetica Neue"/>
                <a:ea typeface="Helvetica Neue"/>
                <a:cs typeface="Helvetica Neue"/>
                <a:sym typeface="Helvetica Neue"/>
              </a:rPr>
              <a:t> set this up for </a:t>
            </a:r>
            <a:r>
              <a:rPr lang="en-GB" sz="1600" dirty="0" err="1" smtClean="0">
                <a:effectLst/>
                <a:latin typeface="Helvetica Neue"/>
                <a:ea typeface="Helvetica Neue"/>
                <a:cs typeface="Helvetica Neue"/>
                <a:sym typeface="Helvetica Neue"/>
              </a:rPr>
              <a:t>Persania</a:t>
            </a:r>
            <a:r>
              <a:rPr lang="en-GB" sz="1600" dirty="0" smtClean="0">
                <a:effectLst/>
                <a:latin typeface="Helvetica Neue"/>
                <a:ea typeface="Helvetica Neue"/>
                <a:cs typeface="Helvetica Neue"/>
                <a:sym typeface="Helvetica Neue"/>
              </a:rPr>
              <a:t> </a:t>
            </a:r>
            <a:r>
              <a:rPr lang="en-GB" sz="1600" dirty="0" err="1" smtClean="0">
                <a:effectLst/>
                <a:latin typeface="Helvetica Neue"/>
                <a:ea typeface="Helvetica Neue"/>
                <a:cs typeface="Helvetica Neue"/>
                <a:sym typeface="Helvetica Neue"/>
              </a:rPr>
              <a:t>Grapte</a:t>
            </a:r>
            <a:r>
              <a:rPr lang="en-GB" sz="1600" dirty="0" smtClean="0">
                <a:effectLst/>
                <a:latin typeface="Helvetica Neue"/>
                <a:ea typeface="Helvetica Neue"/>
                <a:cs typeface="Helvetica Neue"/>
                <a:sym typeface="Helvetica Neue"/>
              </a:rPr>
              <a:t> who deserved well of him.’ </a:t>
            </a:r>
            <a:endParaRPr lang="en-GB" sz="1600" dirty="0" smtClean="0">
              <a:effectLst/>
            </a:endParaRPr>
          </a:p>
          <a:p>
            <a:endParaRPr lang="en-GB" sz="1600" dirty="0"/>
          </a:p>
          <a:p>
            <a:r>
              <a:rPr lang="en-GB" sz="1600" dirty="0" smtClean="0"/>
              <a:t>There</a:t>
            </a:r>
            <a:r>
              <a:rPr lang="en-GB" sz="1600" baseline="0" dirty="0" smtClean="0"/>
              <a:t> are two names on this tomb stone. We can tell who is the deceased and who set up the inscription by the case of the names. </a:t>
            </a:r>
            <a:r>
              <a:rPr lang="en-GB" sz="1600" dirty="0" err="1" smtClean="0">
                <a:effectLst/>
                <a:latin typeface="Helvetica Neue"/>
                <a:ea typeface="Helvetica Neue"/>
                <a:cs typeface="Helvetica Neue"/>
                <a:sym typeface="Helvetica Neue"/>
              </a:rPr>
              <a:t>Persania</a:t>
            </a:r>
            <a:r>
              <a:rPr lang="en-GB" sz="1600" dirty="0" smtClean="0">
                <a:effectLst/>
                <a:latin typeface="Helvetica Neue"/>
                <a:ea typeface="Helvetica Neue"/>
                <a:cs typeface="Helvetica Neue"/>
                <a:sym typeface="Helvetica Neue"/>
              </a:rPr>
              <a:t> </a:t>
            </a:r>
            <a:r>
              <a:rPr lang="en-GB" sz="1600" dirty="0" err="1" smtClean="0">
                <a:effectLst/>
                <a:latin typeface="Helvetica Neue"/>
                <a:ea typeface="Helvetica Neue"/>
                <a:cs typeface="Helvetica Neue"/>
                <a:sym typeface="Helvetica Neue"/>
              </a:rPr>
              <a:t>Grapte</a:t>
            </a:r>
            <a:r>
              <a:rPr lang="en-GB" sz="1600" dirty="0" smtClean="0">
                <a:effectLst/>
                <a:latin typeface="Helvetica Neue"/>
                <a:ea typeface="Helvetica Neue"/>
                <a:cs typeface="Helvetica Neue"/>
                <a:sym typeface="Helvetica Neue"/>
              </a:rPr>
              <a:t> appears</a:t>
            </a:r>
            <a:r>
              <a:rPr lang="en-GB" sz="1600" baseline="0" dirty="0" smtClean="0">
                <a:effectLst/>
                <a:latin typeface="Helvetica Neue"/>
                <a:ea typeface="Helvetica Neue"/>
                <a:cs typeface="Helvetica Neue"/>
                <a:sym typeface="Helvetica Neue"/>
              </a:rPr>
              <a:t> in the dative and </a:t>
            </a:r>
            <a:r>
              <a:rPr lang="en-GB" sz="1600" baseline="0" dirty="0" err="1" smtClean="0">
                <a:effectLst/>
                <a:latin typeface="Helvetica Neue"/>
                <a:ea typeface="Helvetica Neue"/>
                <a:cs typeface="Helvetica Neue"/>
                <a:sym typeface="Helvetica Neue"/>
              </a:rPr>
              <a:t>Mattienus</a:t>
            </a:r>
            <a:r>
              <a:rPr lang="en-GB" sz="1600" baseline="0" dirty="0" smtClean="0">
                <a:effectLst/>
                <a:latin typeface="Helvetica Neue"/>
                <a:ea typeface="Helvetica Neue"/>
                <a:cs typeface="Helvetica Neue"/>
                <a:sym typeface="Helvetica Neue"/>
              </a:rPr>
              <a:t> </a:t>
            </a:r>
            <a:r>
              <a:rPr lang="en-GB" sz="1600" baseline="0" dirty="0" err="1" smtClean="0">
                <a:effectLst/>
                <a:latin typeface="Helvetica Neue"/>
                <a:ea typeface="Helvetica Neue"/>
                <a:cs typeface="Helvetica Neue"/>
                <a:sym typeface="Helvetica Neue"/>
              </a:rPr>
              <a:t>Firmus</a:t>
            </a:r>
            <a:r>
              <a:rPr lang="en-GB" sz="1600" baseline="0" dirty="0" smtClean="0">
                <a:effectLst/>
                <a:latin typeface="Helvetica Neue"/>
                <a:ea typeface="Helvetica Neue"/>
                <a:cs typeface="Helvetica Neue"/>
                <a:sym typeface="Helvetica Neue"/>
              </a:rPr>
              <a:t> in the nominative. </a:t>
            </a:r>
            <a:endParaRPr lang="en-GB" sz="1600" dirty="0"/>
          </a:p>
        </p:txBody>
      </p:sp>
    </p:spTree>
    <p:extLst>
      <p:ext uri="{BB962C8B-B14F-4D97-AF65-F5344CB8AC3E}">
        <p14:creationId xmlns:p14="http://schemas.microsoft.com/office/powerpoint/2010/main" val="78618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effectLst/>
                <a:latin typeface="Helvetica Neue"/>
                <a:ea typeface="Helvetica Neue"/>
                <a:cs typeface="Helvetica Neue"/>
                <a:sym typeface="Helvetica Neue"/>
              </a:rPr>
              <a:t>Q(</a:t>
            </a:r>
            <a:r>
              <a:rPr lang="en-US" sz="1600" dirty="0" err="1" smtClean="0">
                <a:effectLst/>
                <a:latin typeface="Helvetica Neue"/>
                <a:ea typeface="Helvetica Neue"/>
                <a:cs typeface="Helvetica Neue"/>
                <a:sym typeface="Helvetica Neue"/>
              </a:rPr>
              <a:t>uintus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Munatidius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Sp</a:t>
            </a:r>
            <a:r>
              <a:rPr lang="en-US" sz="1600" dirty="0" smtClean="0">
                <a:effectLst/>
                <a:latin typeface="Helvetica Neue"/>
                <a:ea typeface="Helvetica Neue"/>
                <a:cs typeface="Helvetica Neue"/>
                <a:sym typeface="Helvetica Neue"/>
              </a:rPr>
              <a:t>(</a:t>
            </a:r>
            <a:r>
              <a:rPr lang="en-US" sz="1600" dirty="0" err="1" smtClean="0">
                <a:effectLst/>
                <a:latin typeface="Helvetica Neue"/>
                <a:ea typeface="Helvetica Neue"/>
                <a:cs typeface="Helvetica Neue"/>
                <a:sym typeface="Helvetica Neue"/>
              </a:rPr>
              <a:t>uri</a:t>
            </a:r>
            <a:r>
              <a:rPr lang="en-US" sz="1600" dirty="0" smtClean="0">
                <a:effectLst/>
                <a:latin typeface="Helvetica Neue"/>
                <a:ea typeface="Helvetica Neue"/>
                <a:cs typeface="Helvetica Neue"/>
                <a:sym typeface="Helvetica Neue"/>
              </a:rPr>
              <a:t>) ° f(</a:t>
            </a:r>
            <a:r>
              <a:rPr lang="en-US" sz="1600" dirty="0" err="1" smtClean="0">
                <a:effectLst/>
                <a:latin typeface="Helvetica Neue"/>
                <a:ea typeface="Helvetica Neue"/>
                <a:cs typeface="Helvetica Neue"/>
                <a:sym typeface="Helvetica Neue"/>
              </a:rPr>
              <a:t>ilius</a:t>
            </a:r>
            <a:r>
              <a:rPr lang="en-US" sz="1600" dirty="0" smtClean="0">
                <a:effectLst/>
                <a:latin typeface="Helvetica Neue"/>
                <a:ea typeface="Helvetica Neue"/>
                <a:cs typeface="Helvetica Neue"/>
                <a:sym typeface="Helvetica Neue"/>
              </a:rPr>
              <a:t>) / Gallus / </a:t>
            </a:r>
            <a:r>
              <a:rPr lang="en-US" sz="1600" dirty="0" err="1" smtClean="0">
                <a:effectLst/>
                <a:latin typeface="Helvetica Neue"/>
                <a:ea typeface="Helvetica Neue"/>
                <a:cs typeface="Helvetica Neue"/>
                <a:sym typeface="Helvetica Neue"/>
              </a:rPr>
              <a:t>vix</a:t>
            </a:r>
            <a:r>
              <a:rPr lang="en-US" sz="1600" dirty="0" smtClean="0">
                <a:effectLst/>
                <a:latin typeface="Helvetica Neue"/>
                <a:ea typeface="Helvetica Neue"/>
                <a:cs typeface="Helvetica Neue"/>
                <a:sym typeface="Helvetica Neue"/>
              </a:rPr>
              <a:t>(it) ° </a:t>
            </a:r>
            <a:r>
              <a:rPr lang="en-US" sz="1600" dirty="0" err="1" smtClean="0">
                <a:effectLst/>
                <a:latin typeface="Helvetica Neue"/>
                <a:ea typeface="Helvetica Neue"/>
                <a:cs typeface="Helvetica Neue"/>
                <a:sym typeface="Helvetica Neue"/>
              </a:rPr>
              <a:t>ann</a:t>
            </a:r>
            <a:r>
              <a:rPr lang="en-US" sz="1600" dirty="0" smtClean="0">
                <a:effectLst/>
                <a:latin typeface="Helvetica Neue"/>
                <a:ea typeface="Helvetica Neue"/>
                <a:cs typeface="Helvetica Neue"/>
                <a:sym typeface="Helvetica Neue"/>
              </a:rPr>
              <a:t>(</a:t>
            </a:r>
            <a:r>
              <a:rPr lang="en-US" sz="1600" dirty="0" err="1" smtClean="0">
                <a:effectLst/>
                <a:latin typeface="Helvetica Neue"/>
                <a:ea typeface="Helvetica Neue"/>
                <a:cs typeface="Helvetica Neue"/>
                <a:sym typeface="Helvetica Neue"/>
              </a:rPr>
              <a:t>os</a:t>
            </a:r>
            <a:r>
              <a:rPr lang="en-US" sz="1600" dirty="0" smtClean="0">
                <a:effectLst/>
                <a:latin typeface="Helvetica Neue"/>
                <a:ea typeface="Helvetica Neue"/>
                <a:cs typeface="Helvetica Neue"/>
                <a:sym typeface="Helvetica Neue"/>
              </a:rPr>
              <a:t>) ° V ° dies ° XLV </a:t>
            </a:r>
            <a:endParaRPr lang="en-US" sz="1600" b="1" dirty="0" smtClean="0">
              <a:effectLst/>
              <a:latin typeface="Helvetica Neue"/>
              <a:ea typeface="Helvetica Neue"/>
              <a:cs typeface="Helvetica Neue"/>
              <a:sym typeface="Helvetica Neue"/>
            </a:endParaRPr>
          </a:p>
          <a:p>
            <a:endParaRPr lang="en-US" sz="1600" dirty="0" smtClean="0">
              <a:effectLst/>
            </a:endParaRPr>
          </a:p>
          <a:p>
            <a:r>
              <a:rPr lang="en-US" sz="1600" dirty="0" smtClean="0">
                <a:effectLst/>
                <a:latin typeface="Helvetica Neue"/>
                <a:ea typeface="Helvetica Neue"/>
                <a:cs typeface="Helvetica Neue"/>
                <a:sym typeface="Helvetica Neue"/>
              </a:rPr>
              <a:t>‘Quintus </a:t>
            </a:r>
            <a:r>
              <a:rPr lang="en-US" sz="1600" dirty="0" err="1" smtClean="0">
                <a:effectLst/>
                <a:latin typeface="Helvetica Neue"/>
                <a:ea typeface="Helvetica Neue"/>
                <a:cs typeface="Helvetica Neue"/>
                <a:sym typeface="Helvetica Neue"/>
              </a:rPr>
              <a:t>Munatidius</a:t>
            </a:r>
            <a:r>
              <a:rPr lang="en-US" sz="1600" dirty="0" smtClean="0">
                <a:effectLst/>
                <a:latin typeface="Helvetica Neue"/>
                <a:ea typeface="Helvetica Neue"/>
                <a:cs typeface="Helvetica Neue"/>
                <a:sym typeface="Helvetica Neue"/>
              </a:rPr>
              <a:t> Gallus, son of </a:t>
            </a:r>
            <a:r>
              <a:rPr lang="en-US" sz="1600" dirty="0" err="1" smtClean="0">
                <a:effectLst/>
                <a:latin typeface="Helvetica Neue"/>
                <a:ea typeface="Helvetica Neue"/>
                <a:cs typeface="Helvetica Neue"/>
                <a:sym typeface="Helvetica Neue"/>
              </a:rPr>
              <a:t>Spurius</a:t>
            </a:r>
            <a:r>
              <a:rPr lang="en-US" sz="1600" dirty="0" smtClean="0">
                <a:effectLst/>
                <a:latin typeface="Helvetica Neue"/>
                <a:ea typeface="Helvetica Neue"/>
                <a:cs typeface="Helvetica Neue"/>
                <a:sym typeface="Helvetica Neue"/>
              </a:rPr>
              <a:t>, lived 5 years and 45 days.’ </a:t>
            </a:r>
            <a:endParaRPr lang="en-US" sz="1600" dirty="0" smtClean="0">
              <a:effectLst/>
            </a:endParaRPr>
          </a:p>
          <a:p>
            <a:endParaRPr lang="en-US" sz="1600" dirty="0"/>
          </a:p>
        </p:txBody>
      </p:sp>
    </p:spTree>
    <p:extLst>
      <p:ext uri="{BB962C8B-B14F-4D97-AF65-F5344CB8AC3E}">
        <p14:creationId xmlns:p14="http://schemas.microsoft.com/office/powerpoint/2010/main" val="221778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effectLst/>
                <a:latin typeface="Helvetica Neue"/>
                <a:ea typeface="Helvetica Neue"/>
                <a:cs typeface="Helvetica Neue"/>
                <a:sym typeface="Helvetica Neue"/>
              </a:rPr>
              <a:t>d(is) ° m(</a:t>
            </a:r>
            <a:r>
              <a:rPr lang="en-US" sz="1600" dirty="0" err="1" smtClean="0">
                <a:effectLst/>
                <a:latin typeface="Helvetica Neue"/>
                <a:ea typeface="Helvetica Neue"/>
                <a:cs typeface="Helvetica Neue"/>
                <a:sym typeface="Helvetica Neue"/>
              </a:rPr>
              <a:t>anibus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Atiméto</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patri</a:t>
            </a:r>
            <a:r>
              <a:rPr lang="en-US" sz="1600" dirty="0" smtClean="0">
                <a:effectLst/>
                <a:latin typeface="Helvetica Neue"/>
                <a:ea typeface="Helvetica Neue"/>
                <a:cs typeface="Helvetica Neue"/>
                <a:sym typeface="Helvetica Neue"/>
              </a:rPr>
              <a:t> / C(</a:t>
            </a:r>
            <a:r>
              <a:rPr lang="en-US" sz="1600" dirty="0" err="1" smtClean="0">
                <a:effectLst/>
                <a:latin typeface="Helvetica Neue"/>
                <a:ea typeface="Helvetica Neue"/>
                <a:cs typeface="Helvetica Neue"/>
                <a:sym typeface="Helvetica Neue"/>
              </a:rPr>
              <a:t>aius</a:t>
            </a:r>
            <a:r>
              <a:rPr lang="en-US" sz="1600" dirty="0" smtClean="0">
                <a:effectLst/>
                <a:latin typeface="Helvetica Neue"/>
                <a:ea typeface="Helvetica Neue"/>
                <a:cs typeface="Helvetica Neue"/>
                <a:sym typeface="Helvetica Neue"/>
              </a:rPr>
              <a:t>) Br(---) </a:t>
            </a:r>
            <a:r>
              <a:rPr lang="en-US" sz="1600" dirty="0" err="1" smtClean="0">
                <a:effectLst/>
                <a:latin typeface="Helvetica Neue"/>
                <a:ea typeface="Helvetica Neue"/>
                <a:cs typeface="Helvetica Neue"/>
                <a:sym typeface="Helvetica Neue"/>
              </a:rPr>
              <a:t>Daduchus</a:t>
            </a:r>
            <a:r>
              <a:rPr lang="en-US" sz="1600" dirty="0" smtClean="0">
                <a:effectLst/>
                <a:latin typeface="Helvetica Neue"/>
                <a:ea typeface="Helvetica Neue"/>
                <a:cs typeface="Helvetica Neue"/>
                <a:sym typeface="Helvetica Neue"/>
              </a:rPr>
              <a:t> / et </a:t>
            </a:r>
            <a:r>
              <a:rPr lang="en-US" sz="1600" dirty="0" err="1" smtClean="0">
                <a:effectLst/>
                <a:latin typeface="Helvetica Neue"/>
                <a:ea typeface="Helvetica Neue"/>
                <a:cs typeface="Helvetica Neue"/>
                <a:sym typeface="Helvetica Neue"/>
              </a:rPr>
              <a:t>Synegdémus</a:t>
            </a:r>
            <a:r>
              <a:rPr lang="en-US" sz="1600" dirty="0" smtClean="0">
                <a:effectLst/>
                <a:latin typeface="Helvetica Neue"/>
                <a:ea typeface="Helvetica Neue"/>
                <a:cs typeface="Helvetica Neue"/>
                <a:sym typeface="Helvetica Neue"/>
              </a:rPr>
              <a:t> fil(ii) / b(</a:t>
            </a:r>
            <a:r>
              <a:rPr lang="en-US" sz="1600" dirty="0" err="1" smtClean="0">
                <a:effectLst/>
                <a:latin typeface="Helvetica Neue"/>
                <a:ea typeface="Helvetica Neue"/>
                <a:cs typeface="Helvetica Neue"/>
                <a:sym typeface="Helvetica Neue"/>
              </a:rPr>
              <a:t>ene</a:t>
            </a:r>
            <a:r>
              <a:rPr lang="en-US" sz="1600" dirty="0" smtClean="0">
                <a:effectLst/>
                <a:latin typeface="Helvetica Neue"/>
                <a:ea typeface="Helvetica Neue"/>
                <a:cs typeface="Helvetica Neue"/>
                <a:sym typeface="Helvetica Neue"/>
              </a:rPr>
              <a:t>) ° m(</a:t>
            </a:r>
            <a:r>
              <a:rPr lang="en-US" sz="1600" dirty="0" err="1" smtClean="0">
                <a:effectLst/>
                <a:latin typeface="Helvetica Neue"/>
                <a:ea typeface="Helvetica Neue"/>
                <a:cs typeface="Helvetica Neue"/>
                <a:sym typeface="Helvetica Neue"/>
              </a:rPr>
              <a:t>erenti</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fec</a:t>
            </a:r>
            <a:r>
              <a:rPr lang="en-US" sz="1600" dirty="0" smtClean="0">
                <a:effectLst/>
                <a:latin typeface="Helvetica Neue"/>
                <a:ea typeface="Helvetica Neue"/>
                <a:cs typeface="Helvetica Neue"/>
                <a:sym typeface="Helvetica Neue"/>
              </a:rPr>
              <a:t>(</a:t>
            </a:r>
            <a:r>
              <a:rPr lang="en-US" sz="1600" dirty="0" err="1" smtClean="0">
                <a:effectLst/>
                <a:latin typeface="Helvetica Neue"/>
                <a:ea typeface="Helvetica Neue"/>
                <a:cs typeface="Helvetica Neue"/>
                <a:sym typeface="Helvetica Neue"/>
              </a:rPr>
              <a:t>erunt</a:t>
            </a:r>
            <a:r>
              <a:rPr lang="en-US" sz="1600" dirty="0" smtClean="0">
                <a:effectLst/>
                <a:latin typeface="Helvetica Neue"/>
                <a:ea typeface="Helvetica Neue"/>
                <a:cs typeface="Helvetica Neue"/>
                <a:sym typeface="Helvetica Neue"/>
              </a:rPr>
              <a:t>) / v(</a:t>
            </a:r>
            <a:r>
              <a:rPr lang="en-US" sz="1600" dirty="0" err="1" smtClean="0">
                <a:effectLst/>
                <a:latin typeface="Helvetica Neue"/>
                <a:ea typeface="Helvetica Neue"/>
                <a:cs typeface="Helvetica Neue"/>
                <a:sym typeface="Helvetica Neue"/>
              </a:rPr>
              <a:t>ixit</a:t>
            </a:r>
            <a:r>
              <a:rPr lang="en-US" sz="1600" dirty="0" smtClean="0">
                <a:effectLst/>
                <a:latin typeface="Helvetica Neue"/>
                <a:ea typeface="Helvetica Neue"/>
                <a:cs typeface="Helvetica Neue"/>
                <a:sym typeface="Helvetica Neue"/>
              </a:rPr>
              <a:t>) ° a(</a:t>
            </a:r>
            <a:r>
              <a:rPr lang="en-US" sz="1600" dirty="0" err="1" smtClean="0">
                <a:effectLst/>
                <a:latin typeface="Helvetica Neue"/>
                <a:ea typeface="Helvetica Neue"/>
                <a:cs typeface="Helvetica Neue"/>
                <a:sym typeface="Helvetica Neue"/>
              </a:rPr>
              <a:t>nnos</a:t>
            </a:r>
            <a:r>
              <a:rPr lang="en-US" sz="1600" dirty="0" smtClean="0">
                <a:effectLst/>
                <a:latin typeface="Helvetica Neue"/>
                <a:ea typeface="Helvetica Neue"/>
                <a:cs typeface="Helvetica Neue"/>
                <a:sym typeface="Helvetica Neue"/>
              </a:rPr>
              <a:t>) ° p(</a:t>
            </a:r>
            <a:r>
              <a:rPr lang="en-US" sz="1600" dirty="0" err="1" smtClean="0">
                <a:effectLst/>
                <a:latin typeface="Helvetica Neue"/>
                <a:ea typeface="Helvetica Neue"/>
                <a:cs typeface="Helvetica Neue"/>
                <a:sym typeface="Helvetica Neue"/>
              </a:rPr>
              <a:t>lus</a:t>
            </a:r>
            <a:r>
              <a:rPr lang="en-US" sz="1600" dirty="0" smtClean="0">
                <a:effectLst/>
                <a:latin typeface="Helvetica Neue"/>
                <a:ea typeface="Helvetica Neue"/>
                <a:cs typeface="Helvetica Neue"/>
                <a:sym typeface="Helvetica Neue"/>
              </a:rPr>
              <a:t>) ° m(</a:t>
            </a:r>
            <a:r>
              <a:rPr lang="en-US" sz="1600" dirty="0" err="1" smtClean="0">
                <a:effectLst/>
                <a:latin typeface="Helvetica Neue"/>
                <a:ea typeface="Helvetica Neue"/>
                <a:cs typeface="Helvetica Neue"/>
                <a:sym typeface="Helvetica Neue"/>
              </a:rPr>
              <a:t>inus</a:t>
            </a:r>
            <a:r>
              <a:rPr lang="en-US" sz="1600" dirty="0" smtClean="0">
                <a:effectLst/>
                <a:latin typeface="Helvetica Neue"/>
                <a:ea typeface="Helvetica Neue"/>
                <a:cs typeface="Helvetica Neue"/>
                <a:sym typeface="Helvetica Neue"/>
              </a:rPr>
              <a:t>) ° LX </a:t>
            </a:r>
            <a:endParaRPr lang="en-US" sz="1600" dirty="0" smtClean="0">
              <a:effectLst/>
            </a:endParaRPr>
          </a:p>
          <a:p>
            <a:endParaRPr lang="en-US" sz="1600" dirty="0" smtClean="0">
              <a:effectLst/>
            </a:endParaRPr>
          </a:p>
          <a:p>
            <a:r>
              <a:rPr lang="en-US" sz="1600" dirty="0" smtClean="0">
                <a:effectLst/>
                <a:latin typeface="Helvetica Neue"/>
                <a:ea typeface="Helvetica Neue"/>
                <a:cs typeface="Helvetica Neue"/>
                <a:sym typeface="Helvetica Neue"/>
              </a:rPr>
              <a:t>‘To the spirits of the dead. Gaius Br(---) </a:t>
            </a:r>
            <a:r>
              <a:rPr lang="en-US" sz="1600" dirty="0" err="1" smtClean="0">
                <a:effectLst/>
                <a:latin typeface="Helvetica Neue"/>
                <a:ea typeface="Helvetica Neue"/>
                <a:cs typeface="Helvetica Neue"/>
                <a:sym typeface="Helvetica Neue"/>
              </a:rPr>
              <a:t>Daduchus</a:t>
            </a:r>
            <a:r>
              <a:rPr lang="en-US" sz="1600" dirty="0" smtClean="0">
                <a:effectLst/>
                <a:latin typeface="Helvetica Neue"/>
                <a:ea typeface="Helvetica Neue"/>
                <a:cs typeface="Helvetica Neue"/>
                <a:sym typeface="Helvetica Neue"/>
              </a:rPr>
              <a:t> and </a:t>
            </a:r>
            <a:r>
              <a:rPr lang="en-US" sz="1600" dirty="0" err="1" smtClean="0">
                <a:effectLst/>
                <a:latin typeface="Helvetica Neue"/>
                <a:ea typeface="Helvetica Neue"/>
                <a:cs typeface="Helvetica Neue"/>
                <a:sym typeface="Helvetica Neue"/>
              </a:rPr>
              <a:t>Synegdemus</a:t>
            </a:r>
            <a:r>
              <a:rPr lang="en-US" sz="1600" dirty="0" smtClean="0">
                <a:effectLst/>
                <a:latin typeface="Helvetica Neue"/>
                <a:ea typeface="Helvetica Neue"/>
                <a:cs typeface="Helvetica Neue"/>
                <a:sym typeface="Helvetica Neue"/>
              </a:rPr>
              <a:t>, his sons, set this up to their well-deserving father </a:t>
            </a:r>
            <a:r>
              <a:rPr lang="en-US" sz="1600" dirty="0" err="1" smtClean="0">
                <a:effectLst/>
                <a:latin typeface="Helvetica Neue"/>
                <a:ea typeface="Helvetica Neue"/>
                <a:cs typeface="Helvetica Neue"/>
                <a:sym typeface="Helvetica Neue"/>
              </a:rPr>
              <a:t>Atimetus</a:t>
            </a:r>
            <a:r>
              <a:rPr lang="en-US" sz="1600" dirty="0" smtClean="0">
                <a:effectLst/>
                <a:latin typeface="Helvetica Neue"/>
                <a:ea typeface="Helvetica Neue"/>
                <a:cs typeface="Helvetica Neue"/>
                <a:sym typeface="Helvetica Neue"/>
              </a:rPr>
              <a:t>, who lived for 60 years more or less’. </a:t>
            </a:r>
            <a:endParaRPr lang="en-US" sz="1600" dirty="0" smtClean="0">
              <a:effectLst/>
            </a:endParaRPr>
          </a:p>
          <a:p>
            <a:endParaRPr lang="en-GB" sz="1600" dirty="0" smtClean="0"/>
          </a:p>
        </p:txBody>
      </p:sp>
    </p:spTree>
    <p:extLst>
      <p:ext uri="{BB962C8B-B14F-4D97-AF65-F5344CB8AC3E}">
        <p14:creationId xmlns:p14="http://schemas.microsoft.com/office/powerpoint/2010/main" val="137777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effectLst/>
                <a:latin typeface="Helvetica Neue"/>
                <a:ea typeface="Helvetica Neue"/>
                <a:cs typeface="Helvetica Neue"/>
                <a:sym typeface="Helvetica Neue"/>
              </a:rPr>
              <a:t>d(is) m(</a:t>
            </a:r>
            <a:r>
              <a:rPr lang="en-US" sz="1600" dirty="0" err="1" smtClean="0">
                <a:effectLst/>
                <a:latin typeface="Helvetica Neue"/>
                <a:ea typeface="Helvetica Neue"/>
                <a:cs typeface="Helvetica Neue"/>
                <a:sym typeface="Helvetica Neue"/>
              </a:rPr>
              <a:t>anibus</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Rogatianus</a:t>
            </a:r>
            <a:r>
              <a:rPr lang="en-US" sz="1600" dirty="0" smtClean="0">
                <a:effectLst/>
                <a:latin typeface="Helvetica Neue"/>
                <a:ea typeface="Helvetica Neue"/>
                <a:cs typeface="Helvetica Neue"/>
                <a:sym typeface="Helvetica Neue"/>
              </a:rPr>
              <a:t> / German(a)e ° / co(n)</a:t>
            </a:r>
            <a:r>
              <a:rPr lang="en-US" sz="1600" dirty="0" err="1" smtClean="0">
                <a:effectLst/>
                <a:latin typeface="Helvetica Neue"/>
                <a:ea typeface="Helvetica Neue"/>
                <a:cs typeface="Helvetica Neue"/>
                <a:sym typeface="Helvetica Neue"/>
              </a:rPr>
              <a:t>iugi</a:t>
            </a:r>
            <a:r>
              <a:rPr lang="en-US" sz="1600" dirty="0" smtClean="0">
                <a:effectLst/>
                <a:latin typeface="Helvetica Neue"/>
                <a:ea typeface="Helvetica Neue"/>
                <a:cs typeface="Helvetica Neue"/>
                <a:sym typeface="Helvetica Neue"/>
              </a:rPr>
              <a:t> / b(</a:t>
            </a:r>
            <a:r>
              <a:rPr lang="en-US" sz="1600" dirty="0" err="1" smtClean="0">
                <a:effectLst/>
                <a:latin typeface="Helvetica Neue"/>
                <a:ea typeface="Helvetica Neue"/>
                <a:cs typeface="Helvetica Neue"/>
                <a:sym typeface="Helvetica Neue"/>
              </a:rPr>
              <a:t>ene</a:t>
            </a:r>
            <a:r>
              <a:rPr lang="en-US" sz="1600" dirty="0" smtClean="0">
                <a:effectLst/>
                <a:latin typeface="Helvetica Neue"/>
                <a:ea typeface="Helvetica Neue"/>
                <a:cs typeface="Helvetica Neue"/>
                <a:sym typeface="Helvetica Neue"/>
              </a:rPr>
              <a:t>) ° m(</a:t>
            </a:r>
            <a:r>
              <a:rPr lang="en-US" sz="1600" dirty="0" err="1" smtClean="0">
                <a:effectLst/>
                <a:latin typeface="Helvetica Neue"/>
                <a:ea typeface="Helvetica Neue"/>
                <a:cs typeface="Helvetica Neue"/>
                <a:sym typeface="Helvetica Neue"/>
              </a:rPr>
              <a:t>erenti</a:t>
            </a:r>
            <a:r>
              <a:rPr lang="en-US" sz="1600" dirty="0" smtClean="0">
                <a:effectLst/>
                <a:latin typeface="Helvetica Neue"/>
                <a:ea typeface="Helvetica Neue"/>
                <a:cs typeface="Helvetica Neue"/>
                <a:sym typeface="Helvetica Neue"/>
              </a:rPr>
              <a:t>) ° f(</a:t>
            </a:r>
            <a:r>
              <a:rPr lang="en-US" sz="1600" dirty="0" err="1" smtClean="0">
                <a:effectLst/>
                <a:latin typeface="Helvetica Neue"/>
                <a:ea typeface="Helvetica Neue"/>
                <a:cs typeface="Helvetica Neue"/>
                <a:sym typeface="Helvetica Neue"/>
              </a:rPr>
              <a:t>ecit</a:t>
            </a:r>
            <a:r>
              <a:rPr lang="en-US" sz="1600" dirty="0" smtClean="0">
                <a:effectLst/>
                <a:latin typeface="Helvetica Neue"/>
                <a:ea typeface="Helvetica Neue"/>
                <a:cs typeface="Helvetica Neue"/>
                <a:sym typeface="Helvetica Neue"/>
              </a:rPr>
              <a:t>) </a:t>
            </a:r>
            <a:endParaRPr lang="en-US" sz="1600" b="1" dirty="0" smtClean="0">
              <a:effectLst/>
              <a:latin typeface="Helvetica Neue"/>
              <a:ea typeface="Helvetica Neue"/>
              <a:cs typeface="Helvetica Neue"/>
              <a:sym typeface="Helvetica Neue"/>
            </a:endParaRPr>
          </a:p>
          <a:p>
            <a:endParaRPr lang="en-US" sz="1600" dirty="0" smtClean="0">
              <a:effectLst/>
            </a:endParaRPr>
          </a:p>
          <a:p>
            <a:r>
              <a:rPr lang="en-US" sz="1600" dirty="0" smtClean="0">
                <a:effectLst/>
                <a:latin typeface="Helvetica Neue"/>
                <a:ea typeface="Helvetica Neue"/>
                <a:cs typeface="Helvetica Neue"/>
                <a:sym typeface="Helvetica Neue"/>
              </a:rPr>
              <a:t>‘To the spirits of the dead. </a:t>
            </a:r>
            <a:r>
              <a:rPr lang="en-US" sz="1600" dirty="0" err="1" smtClean="0">
                <a:effectLst/>
                <a:latin typeface="Helvetica Neue"/>
                <a:ea typeface="Helvetica Neue"/>
                <a:cs typeface="Helvetica Neue"/>
                <a:sym typeface="Helvetica Neue"/>
              </a:rPr>
              <a:t>Rogatianus</a:t>
            </a:r>
            <a:r>
              <a:rPr lang="en-US" sz="1600" dirty="0" smtClean="0">
                <a:effectLst/>
                <a:latin typeface="Helvetica Neue"/>
                <a:ea typeface="Helvetica Neue"/>
                <a:cs typeface="Helvetica Neue"/>
                <a:sym typeface="Helvetica Neue"/>
              </a:rPr>
              <a:t> set this up for his well-deserving wife </a:t>
            </a:r>
            <a:r>
              <a:rPr lang="en-US" sz="1600" dirty="0" err="1" smtClean="0">
                <a:effectLst/>
                <a:latin typeface="Helvetica Neue"/>
                <a:ea typeface="Helvetica Neue"/>
                <a:cs typeface="Helvetica Neue"/>
                <a:sym typeface="Helvetica Neue"/>
              </a:rPr>
              <a:t>Germana</a:t>
            </a:r>
            <a:r>
              <a:rPr lang="en-US" sz="1600" dirty="0" smtClean="0">
                <a:effectLst/>
                <a:latin typeface="Helvetica Neue"/>
                <a:ea typeface="Helvetica Neue"/>
                <a:cs typeface="Helvetica Neue"/>
                <a:sym typeface="Helvetica Neue"/>
              </a:rPr>
              <a:t>.’ </a:t>
            </a:r>
            <a:endParaRPr lang="en-US" sz="1600" dirty="0" smtClean="0">
              <a:effectLst/>
            </a:endParaRPr>
          </a:p>
          <a:p>
            <a:endParaRPr lang="en-GB" sz="1600" dirty="0" smtClean="0"/>
          </a:p>
          <a:p>
            <a:endParaRPr lang="en-GB" sz="1600" dirty="0"/>
          </a:p>
        </p:txBody>
      </p:sp>
    </p:spTree>
    <p:extLst>
      <p:ext uri="{BB962C8B-B14F-4D97-AF65-F5344CB8AC3E}">
        <p14:creationId xmlns:p14="http://schemas.microsoft.com/office/powerpoint/2010/main" val="154439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effectLst/>
                <a:latin typeface="Helvetica Neue"/>
                <a:ea typeface="Helvetica Neue"/>
                <a:cs typeface="Helvetica Neue"/>
                <a:sym typeface="Helvetica Neue"/>
              </a:rPr>
              <a:t>d(is) m(</a:t>
            </a:r>
            <a:r>
              <a:rPr lang="en-US" sz="1600" dirty="0" err="1" smtClean="0">
                <a:effectLst/>
                <a:latin typeface="Helvetica Neue"/>
                <a:ea typeface="Helvetica Neue"/>
                <a:cs typeface="Helvetica Neue"/>
                <a:sym typeface="Helvetica Neue"/>
              </a:rPr>
              <a:t>anibus</a:t>
            </a:r>
            <a:r>
              <a:rPr lang="en-US" sz="1600" dirty="0" smtClean="0">
                <a:effectLst/>
                <a:latin typeface="Helvetica Neue"/>
                <a:ea typeface="Helvetica Neue"/>
                <a:cs typeface="Helvetica Neue"/>
                <a:sym typeface="Helvetica Neue"/>
              </a:rPr>
              <a:t>) / Cl(audio) ° </a:t>
            </a:r>
            <a:r>
              <a:rPr lang="en-US" sz="1600" dirty="0" err="1" smtClean="0">
                <a:effectLst/>
                <a:latin typeface="Helvetica Neue"/>
                <a:ea typeface="Helvetica Neue"/>
                <a:cs typeface="Helvetica Neue"/>
                <a:sym typeface="Helvetica Neue"/>
              </a:rPr>
              <a:t>Supero</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Clau</a:t>
            </a:r>
            <a:r>
              <a:rPr lang="en-US" sz="1600" dirty="0" smtClean="0">
                <a:effectLst/>
                <a:latin typeface="Helvetica Neue"/>
                <a:ea typeface="Helvetica Neue"/>
                <a:cs typeface="Helvetica Neue"/>
                <a:sym typeface="Helvetica Neue"/>
              </a:rPr>
              <a:t>/</a:t>
            </a:r>
            <a:r>
              <a:rPr lang="en-US" sz="1600" dirty="0" err="1" smtClean="0">
                <a:effectLst/>
                <a:latin typeface="Helvetica Neue"/>
                <a:ea typeface="Helvetica Neue"/>
                <a:cs typeface="Helvetica Neue"/>
                <a:sym typeface="Helvetica Neue"/>
              </a:rPr>
              <a:t>dius</a:t>
            </a:r>
            <a:r>
              <a:rPr lang="en-US" sz="1600" dirty="0" smtClean="0">
                <a:effectLst/>
                <a:latin typeface="Helvetica Neue"/>
                <a:ea typeface="Helvetica Neue"/>
                <a:cs typeface="Helvetica Neue"/>
                <a:sym typeface="Helvetica Neue"/>
              </a:rPr>
              <a:t> ° Maximus ° / </a:t>
            </a:r>
            <a:r>
              <a:rPr lang="en-US" sz="1600" dirty="0" err="1" smtClean="0">
                <a:effectLst/>
                <a:latin typeface="Helvetica Neue"/>
                <a:ea typeface="Helvetica Neue"/>
                <a:cs typeface="Helvetica Neue"/>
                <a:sym typeface="Helvetica Neue"/>
              </a:rPr>
              <a:t>filio</a:t>
            </a:r>
            <a:r>
              <a:rPr lang="en-US" sz="1600" dirty="0" smtClean="0">
                <a:effectLst/>
                <a:latin typeface="Helvetica Neue"/>
                <a:ea typeface="Helvetica Neue"/>
                <a:cs typeface="Helvetica Neue"/>
                <a:sym typeface="Helvetica Neue"/>
              </a:rPr>
              <a:t> ° </a:t>
            </a:r>
            <a:r>
              <a:rPr lang="en-US" sz="1600" dirty="0" err="1" smtClean="0">
                <a:effectLst/>
                <a:latin typeface="Helvetica Neue"/>
                <a:ea typeface="Helvetica Neue"/>
                <a:cs typeface="Helvetica Neue"/>
                <a:sym typeface="Helvetica Neue"/>
              </a:rPr>
              <a:t>dulcissimo</a:t>
            </a:r>
            <a:r>
              <a:rPr lang="en-US" sz="1600" dirty="0" smtClean="0">
                <a:effectLst/>
                <a:latin typeface="Helvetica Neue"/>
                <a:ea typeface="Helvetica Neue"/>
                <a:cs typeface="Helvetica Neue"/>
                <a:sym typeface="Helvetica Neue"/>
              </a:rPr>
              <a:t> / qui </a:t>
            </a:r>
            <a:r>
              <a:rPr lang="en-US" sz="1600" dirty="0" err="1" smtClean="0">
                <a:effectLst/>
                <a:latin typeface="Helvetica Neue"/>
                <a:ea typeface="Helvetica Neue"/>
                <a:cs typeface="Helvetica Neue"/>
                <a:sym typeface="Helvetica Neue"/>
              </a:rPr>
              <a:t>vix</a:t>
            </a:r>
            <a:r>
              <a:rPr lang="en-US" sz="1600" dirty="0" smtClean="0">
                <a:effectLst/>
                <a:latin typeface="Helvetica Neue"/>
                <a:ea typeface="Helvetica Neue"/>
                <a:cs typeface="Helvetica Neue"/>
                <a:sym typeface="Helvetica Neue"/>
              </a:rPr>
              <a:t>&lt;</a:t>
            </a:r>
            <a:r>
              <a:rPr lang="en-US" sz="1600" dirty="0" err="1" smtClean="0">
                <a:effectLst/>
                <a:latin typeface="Helvetica Neue"/>
                <a:ea typeface="Helvetica Neue"/>
                <a:cs typeface="Helvetica Neue"/>
                <a:sym typeface="Helvetica Neue"/>
              </a:rPr>
              <a:t>i</a:t>
            </a:r>
            <a:r>
              <a:rPr lang="en-US" sz="1600" dirty="0" smtClean="0">
                <a:effectLst/>
                <a:latin typeface="Helvetica Neue"/>
                <a:ea typeface="Helvetica Neue"/>
                <a:cs typeface="Helvetica Neue"/>
                <a:sym typeface="Helvetica Neue"/>
              </a:rPr>
              <a:t>&gt;t </a:t>
            </a:r>
            <a:r>
              <a:rPr lang="en-US" sz="1600" dirty="0" err="1" smtClean="0">
                <a:effectLst/>
                <a:latin typeface="Helvetica Neue"/>
                <a:ea typeface="Helvetica Neue"/>
                <a:cs typeface="Helvetica Neue"/>
                <a:sym typeface="Helvetica Neue"/>
              </a:rPr>
              <a:t>ann</a:t>
            </a:r>
            <a:r>
              <a:rPr lang="en-US" sz="1600" dirty="0" smtClean="0">
                <a:effectLst/>
                <a:latin typeface="Helvetica Neue"/>
                <a:ea typeface="Helvetica Neue"/>
                <a:cs typeface="Helvetica Neue"/>
                <a:sym typeface="Helvetica Neue"/>
              </a:rPr>
              <a:t>(is) ° XIII ° / m(</a:t>
            </a:r>
            <a:r>
              <a:rPr lang="en-US" sz="1600" dirty="0" err="1" smtClean="0">
                <a:effectLst/>
                <a:latin typeface="Helvetica Neue"/>
                <a:ea typeface="Helvetica Neue"/>
                <a:cs typeface="Helvetica Neue"/>
                <a:sym typeface="Helvetica Neue"/>
              </a:rPr>
              <a:t>ensibus</a:t>
            </a:r>
            <a:r>
              <a:rPr lang="en-US" sz="1600" dirty="0" smtClean="0">
                <a:effectLst/>
                <a:latin typeface="Helvetica Neue"/>
                <a:ea typeface="Helvetica Neue"/>
                <a:cs typeface="Helvetica Neue"/>
                <a:sym typeface="Helvetica Neue"/>
              </a:rPr>
              <a:t>) ° VII b(</a:t>
            </a:r>
            <a:r>
              <a:rPr lang="en-US" sz="1600" dirty="0" err="1" smtClean="0">
                <a:effectLst/>
                <a:latin typeface="Helvetica Neue"/>
                <a:ea typeface="Helvetica Neue"/>
                <a:cs typeface="Helvetica Neue"/>
                <a:sym typeface="Helvetica Neue"/>
              </a:rPr>
              <a:t>ene</a:t>
            </a:r>
            <a:r>
              <a:rPr lang="en-US" sz="1600" dirty="0" smtClean="0">
                <a:effectLst/>
                <a:latin typeface="Helvetica Neue"/>
                <a:ea typeface="Helvetica Neue"/>
                <a:cs typeface="Helvetica Neue"/>
                <a:sym typeface="Helvetica Neue"/>
              </a:rPr>
              <a:t>) m(</a:t>
            </a:r>
            <a:r>
              <a:rPr lang="en-US" sz="1600" dirty="0" err="1" smtClean="0">
                <a:effectLst/>
                <a:latin typeface="Helvetica Neue"/>
                <a:ea typeface="Helvetica Neue"/>
                <a:cs typeface="Helvetica Neue"/>
                <a:sym typeface="Helvetica Neue"/>
              </a:rPr>
              <a:t>erenti</a:t>
            </a:r>
            <a:r>
              <a:rPr lang="en-US" sz="1600" dirty="0" smtClean="0">
                <a:effectLst/>
                <a:latin typeface="Helvetica Neue"/>
                <a:ea typeface="Helvetica Neue"/>
                <a:cs typeface="Helvetica Neue"/>
                <a:sym typeface="Helvetica Neue"/>
              </a:rPr>
              <a:t>) f(</a:t>
            </a:r>
            <a:r>
              <a:rPr lang="en-US" sz="1600" dirty="0" err="1" smtClean="0">
                <a:effectLst/>
                <a:latin typeface="Helvetica Neue"/>
                <a:ea typeface="Helvetica Neue"/>
                <a:cs typeface="Helvetica Neue"/>
                <a:sym typeface="Helvetica Neue"/>
              </a:rPr>
              <a:t>ecit</a:t>
            </a:r>
            <a:r>
              <a:rPr lang="en-US" sz="1600" dirty="0" smtClean="0">
                <a:effectLst/>
                <a:latin typeface="Helvetica Neue"/>
                <a:ea typeface="Helvetica Neue"/>
                <a:cs typeface="Helvetica Neue"/>
                <a:sym typeface="Helvetica Neue"/>
              </a:rPr>
              <a:t>) </a:t>
            </a:r>
            <a:endParaRPr lang="en-US" sz="1600" dirty="0" smtClean="0">
              <a:effectLst/>
            </a:endParaRPr>
          </a:p>
          <a:p>
            <a:endParaRPr lang="en-US" sz="1600" dirty="0" smtClean="0">
              <a:effectLst/>
              <a:latin typeface="Helvetica Neue"/>
              <a:ea typeface="Helvetica Neue"/>
              <a:cs typeface="Helvetica Neue"/>
              <a:sym typeface="Helvetica Neue"/>
            </a:endParaRPr>
          </a:p>
          <a:p>
            <a:r>
              <a:rPr lang="en-US" sz="1600" dirty="0" smtClean="0">
                <a:effectLst/>
                <a:latin typeface="Helvetica Neue"/>
                <a:ea typeface="Helvetica Neue"/>
                <a:cs typeface="Helvetica Neue"/>
                <a:sym typeface="Helvetica Neue"/>
              </a:rPr>
              <a:t>‘To the departed spirits. To Claudius </a:t>
            </a:r>
            <a:r>
              <a:rPr lang="en-US" sz="1600" dirty="0" err="1" smtClean="0">
                <a:effectLst/>
                <a:latin typeface="Helvetica Neue"/>
                <a:ea typeface="Helvetica Neue"/>
                <a:cs typeface="Helvetica Neue"/>
                <a:sym typeface="Helvetica Neue"/>
              </a:rPr>
              <a:t>Superus</a:t>
            </a:r>
            <a:r>
              <a:rPr lang="en-US" sz="1600" dirty="0" smtClean="0">
                <a:effectLst/>
                <a:latin typeface="Helvetica Neue"/>
                <a:ea typeface="Helvetica Neue"/>
                <a:cs typeface="Helvetica Neue"/>
                <a:sym typeface="Helvetica Neue"/>
              </a:rPr>
              <a:t>. Claudius Maximus set this up for his sweetest son who lived 13 years, 7 months, well-deserving.’ </a:t>
            </a:r>
            <a:endParaRPr lang="en-US" sz="1600" dirty="0" smtClean="0">
              <a:effectLst/>
            </a:endParaRPr>
          </a:p>
          <a:p>
            <a:endParaRPr lang="en-GB" sz="1600" dirty="0"/>
          </a:p>
        </p:txBody>
      </p:sp>
    </p:spTree>
    <p:extLst>
      <p:ext uri="{BB962C8B-B14F-4D97-AF65-F5344CB8AC3E}">
        <p14:creationId xmlns:p14="http://schemas.microsoft.com/office/powerpoint/2010/main" val="369273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ctrTitle"/>
          </p:nvPr>
        </p:nvSpPr>
        <p:spPr>
          <a:prstGeom prst="rect">
            <a:avLst/>
          </a:prstGeom>
        </p:spPr>
        <p:txBody>
          <a:bodyPr/>
          <a:lstStyle/>
          <a:p>
            <a:endParaRPr/>
          </a:p>
        </p:txBody>
      </p:sp>
      <p:sp>
        <p:nvSpPr>
          <p:cNvPr id="120" name="Shape 120"/>
          <p:cNvSpPr>
            <a:spLocks noGrp="1"/>
          </p:cNvSpPr>
          <p:nvPr>
            <p:ph type="subTitle" sz="quarter" idx="1"/>
          </p:nvPr>
        </p:nvSpPr>
        <p:spPr>
          <a:prstGeom prst="rect">
            <a:avLst/>
          </a:prstGeom>
        </p:spPr>
        <p:txBody>
          <a:bodyPr/>
          <a:lstStyle/>
          <a:p>
            <a:endParaRPr/>
          </a:p>
        </p:txBody>
      </p:sp>
      <p:sp>
        <p:nvSpPr>
          <p:cNvPr id="121" name="Shape 121"/>
          <p:cNvSpPr/>
          <p:nvPr/>
        </p:nvSpPr>
        <p:spPr>
          <a:xfrm>
            <a:off x="-1513285" y="-1155998"/>
            <a:ext cx="16172459" cy="10946210"/>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22" name="Shape 122"/>
          <p:cNvSpPr/>
          <p:nvPr/>
        </p:nvSpPr>
        <p:spPr>
          <a:xfrm>
            <a:off x="3363112" y="2761003"/>
            <a:ext cx="6964376" cy="296159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600" cap="small"/>
            </a:pPr>
            <a:r>
              <a:rPr>
                <a:latin typeface="Times New Roman"/>
                <a:ea typeface="Times New Roman"/>
                <a:cs typeface="Times New Roman"/>
                <a:sym typeface="Times New Roman"/>
              </a:rPr>
              <a:t>Cracking Codes </a:t>
            </a:r>
          </a:p>
          <a:p>
            <a:pPr>
              <a:defRPr sz="6600" cap="small"/>
            </a:pPr>
            <a:r>
              <a:rPr>
                <a:latin typeface="Times New Roman"/>
                <a:ea typeface="Times New Roman"/>
                <a:cs typeface="Times New Roman"/>
                <a:sym typeface="Times New Roman"/>
              </a:rPr>
              <a:t>in </a:t>
            </a:r>
          </a:p>
          <a:p>
            <a:pPr>
              <a:defRPr sz="6600" cap="small"/>
            </a:pPr>
            <a:r>
              <a:rPr>
                <a:latin typeface="Times New Roman"/>
                <a:ea typeface="Times New Roman"/>
                <a:cs typeface="Times New Roman"/>
                <a:sym typeface="Times New Roman"/>
              </a:rPr>
              <a:t>Latin Inscriptions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
          </p:nvPr>
        </p:nvSpPr>
        <p:spPr/>
        <p:txBody>
          <a:bodyPr/>
          <a:lstStyle/>
          <a:p>
            <a:endParaRPr lang="en-GB"/>
          </a:p>
        </p:txBody>
      </p:sp>
      <p:sp>
        <p:nvSpPr>
          <p:cNvPr id="6" name="Rectangle 5"/>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2177" y="-18594"/>
            <a:ext cx="7555386" cy="10764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598744" y="-18594"/>
            <a:ext cx="3816424" cy="9768678"/>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06272315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
          </p:nvPr>
        </p:nvSpPr>
        <p:spPr/>
        <p:txBody>
          <a:bodyPr/>
          <a:lstStyle/>
          <a:p>
            <a:endParaRPr lang="en-GB"/>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28" y="0"/>
            <a:ext cx="12987873" cy="12184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3088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2000" y="0"/>
            <a:ext cx="6757535" cy="10251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54935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
          </p:nvPr>
        </p:nvSpPr>
        <p:spPr/>
        <p:txBody>
          <a:bodyPr/>
          <a:lstStyle/>
          <a:p>
            <a:endParaRPr lang="en-GB"/>
          </a:p>
        </p:txBody>
      </p:sp>
      <p:sp>
        <p:nvSpPr>
          <p:cNvPr id="6" name="Rectangle 5"/>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7094" y="0"/>
            <a:ext cx="9150612" cy="9793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11296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
          </p:nvPr>
        </p:nvSpPr>
        <p:spPr/>
        <p:txBody>
          <a:bodyPr/>
          <a:lstStyle/>
          <a:p>
            <a:endParaRPr lang="en-US"/>
          </a:p>
        </p:txBody>
      </p:sp>
      <p:pic>
        <p:nvPicPr>
          <p:cNvPr id="5" name="Picture 4"/>
          <p:cNvPicPr>
            <a:picLocks noChangeAspect="1"/>
          </p:cNvPicPr>
          <p:nvPr/>
        </p:nvPicPr>
        <p:blipFill rotWithShape="1">
          <a:blip r:embed="rId3"/>
          <a:srcRect l="16067" t="39175" r="13568" b="24801"/>
          <a:stretch/>
        </p:blipFill>
        <p:spPr>
          <a:xfrm>
            <a:off x="0" y="-10636"/>
            <a:ext cx="13069132" cy="10297144"/>
          </a:xfrm>
          <a:prstGeom prst="rect">
            <a:avLst/>
          </a:prstGeom>
        </p:spPr>
      </p:pic>
    </p:spTree>
    <p:extLst>
      <p:ext uri="{BB962C8B-B14F-4D97-AF65-F5344CB8AC3E}">
        <p14:creationId xmlns:p14="http://schemas.microsoft.com/office/powerpoint/2010/main" val="35454849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
          </p:nvPr>
        </p:nvSpPr>
        <p:spPr/>
        <p:txBody>
          <a:bodyPr/>
          <a:lstStyle/>
          <a:p>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10" y="0"/>
            <a:ext cx="14647101"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1014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
          </p:nvPr>
        </p:nvSpPr>
        <p:spPr/>
        <p:txBody>
          <a:bodyPr/>
          <a:lstStyle/>
          <a:p>
            <a:endParaRPr lang="en-GB"/>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416" y="0"/>
            <a:ext cx="15234003" cy="1042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7009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
          </p:nvPr>
        </p:nvSpPr>
        <p:spPr/>
        <p:txBody>
          <a:bodyPr/>
          <a:lstStyle/>
          <a:p>
            <a:endParaRPr lang="en-GB"/>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68" y="19405"/>
            <a:ext cx="13971213" cy="887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0368" y="7037040"/>
            <a:ext cx="14401600" cy="3024336"/>
          </a:xfrm>
          <a:prstGeom prst="rect">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81797060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
          </p:nvPr>
        </p:nvSpPr>
        <p:spPr/>
        <p:txBody>
          <a:bodyPr/>
          <a:lstStyle/>
          <a:p>
            <a:endParaRPr lang="en-GB"/>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92" y="-29682"/>
            <a:ext cx="14741609" cy="978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88387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
          </p:nvPr>
        </p:nvSpPr>
        <p:spPr/>
        <p:txBody>
          <a:bodyPr/>
          <a:lstStyle/>
          <a:p>
            <a:endParaRPr lang="en-GB"/>
          </a:p>
        </p:txBody>
      </p:sp>
      <p:sp>
        <p:nvSpPr>
          <p:cNvPr id="6" name="Shape 121"/>
          <p:cNvSpPr/>
          <p:nvPr/>
        </p:nvSpPr>
        <p:spPr>
          <a:xfrm>
            <a:off x="-1513285" y="-1155998"/>
            <a:ext cx="16172459" cy="10946210"/>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6830"/>
          <a:stretch/>
        </p:blipFill>
        <p:spPr bwMode="auto">
          <a:xfrm>
            <a:off x="-6350" y="-1133490"/>
            <a:ext cx="13004800" cy="10951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669671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
          </p:nvPr>
        </p:nvSpPr>
        <p:spPr/>
        <p:txBody>
          <a:bodyPr/>
          <a:lstStyle/>
          <a:p>
            <a:endParaRPr lang="en-GB"/>
          </a:p>
        </p:txBody>
      </p:sp>
      <p:sp>
        <p:nvSpPr>
          <p:cNvPr id="6" name="Shape 121"/>
          <p:cNvSpPr/>
          <p:nvPr/>
        </p:nvSpPr>
        <p:spPr>
          <a:xfrm>
            <a:off x="-1513285" y="-1155998"/>
            <a:ext cx="16172459" cy="10946210"/>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pic>
        <p:nvPicPr>
          <p:cNvPr id="71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66" t="5628" r="5128"/>
          <a:stretch/>
        </p:blipFill>
        <p:spPr bwMode="auto">
          <a:xfrm>
            <a:off x="2704127" y="-1055923"/>
            <a:ext cx="7583846" cy="1084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33626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ctrTitle"/>
          </p:nvPr>
        </p:nvSpPr>
        <p:spPr>
          <a:prstGeom prst="rect">
            <a:avLst/>
          </a:prstGeom>
        </p:spPr>
        <p:txBody>
          <a:bodyPr/>
          <a:lstStyle/>
          <a:p>
            <a:endParaRPr/>
          </a:p>
        </p:txBody>
      </p:sp>
      <p:sp>
        <p:nvSpPr>
          <p:cNvPr id="125" name="Shape 125"/>
          <p:cNvSpPr>
            <a:spLocks noGrp="1"/>
          </p:cNvSpPr>
          <p:nvPr>
            <p:ph type="subTitle" sz="quarter" idx="1"/>
          </p:nvPr>
        </p:nvSpPr>
        <p:spPr>
          <a:prstGeom prst="rect">
            <a:avLst/>
          </a:prstGeom>
        </p:spPr>
        <p:txBody>
          <a:bodyPr/>
          <a:lstStyle/>
          <a:p>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257386" cy="1332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183</TotalTime>
  <Words>840</Words>
  <Application>Microsoft Macintosh PowerPoint</Application>
  <PresentationFormat>Custom</PresentationFormat>
  <Paragraphs>53</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Helvetica</vt:lpstr>
      <vt:lpstr>Helvetica Light</vt:lpstr>
      <vt:lpstr>Helvetica Neue</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Baker, Abigail</cp:lastModifiedBy>
  <cp:revision>17</cp:revision>
  <cp:lastPrinted>2017-12-21T13:07:48Z</cp:lastPrinted>
  <dcterms:modified xsi:type="dcterms:W3CDTF">2017-12-21T13:10:31Z</dcterms:modified>
</cp:coreProperties>
</file>