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74585" autoAdjust="0"/>
  </p:normalViewPr>
  <p:slideViewPr>
    <p:cSldViewPr>
      <p:cViewPr varScale="1">
        <p:scale>
          <a:sx n="84" d="100"/>
          <a:sy n="84" d="100"/>
        </p:scale>
        <p:origin x="124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C1142B-5432-4B50-B240-C9B2187CDCC1}" type="datetimeFigureOut">
              <a:rPr lang="en-GB" smtClean="0"/>
              <a:t>14/12/2017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FC7635-C7B0-4D6B-9CF0-A94E3B77CB36}" type="slidenum">
              <a:rPr lang="en-GB" smtClean="0"/>
              <a:t>‹#›</a:t>
            </a:fld>
            <a:endParaRPr lang="en-GB"/>
          </a:p>
        </p:txBody>
      </p:sp>
    </p:spTree>
    <p:extLst>
      <p:ext uri="{BB962C8B-B14F-4D97-AF65-F5344CB8AC3E}">
        <p14:creationId xmlns:p14="http://schemas.microsoft.com/office/powerpoint/2010/main" val="3605351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b="0" dirty="0" smtClean="0"/>
              <a:t>Roman</a:t>
            </a:r>
            <a:r>
              <a:rPr lang="en-GB" sz="1000" b="0" baseline="0" dirty="0" smtClean="0"/>
              <a:t> bricks were not rectangular like ours. They were square and narrow, like giant cream crackers. For making walls, Roman builders lay them flat, with their narrow edges facing out.</a:t>
            </a:r>
          </a:p>
          <a:p>
            <a:endParaRPr lang="en-GB" sz="1000" b="0" baseline="0" dirty="0" smtClean="0"/>
          </a:p>
          <a:p>
            <a:r>
              <a:rPr lang="en-GB" sz="1000" b="0" baseline="0" dirty="0" err="1" smtClean="0"/>
              <a:t>Quintanensia</a:t>
            </a:r>
            <a:r>
              <a:rPr lang="en-GB" sz="1000" b="0" baseline="0" dirty="0" smtClean="0"/>
              <a:t> was a clay-rich area outside Rome. Many land-owners there became rich by allowing brick-manufacturers to set up brick factories on their land.</a:t>
            </a:r>
          </a:p>
          <a:p>
            <a:endParaRPr lang="en-GB" sz="1000" b="0" baseline="0" dirty="0" smtClean="0"/>
          </a:p>
          <a:p>
            <a:r>
              <a:rPr lang="en-GB" sz="1000" b="0" baseline="0" dirty="0" smtClean="0"/>
              <a:t>The bricks were often stamped with the name of the manufacturer, just like a maker’s mark today. Different companies also had different logos, such as birds, chariots or gods, to show off their work. This brick is different in that it gives the name of the manufacturer, the name of the person whose land the clay came from, and the date (Roman consuls were a pair of magistrates that changed every year, so Romans used their names as a way of giving the date). In this case, we can tell that the brick was made in AD 123.</a:t>
            </a:r>
          </a:p>
          <a:p>
            <a:endParaRPr lang="en-GB" sz="1000" b="0" baseline="0" dirty="0" smtClean="0"/>
          </a:p>
          <a:p>
            <a:endParaRPr lang="en-GB" sz="1000" b="0" dirty="0" smtClean="0"/>
          </a:p>
          <a:p>
            <a:r>
              <a:rPr lang="en-GB" sz="1000" b="1" dirty="0" smtClean="0"/>
              <a:t>The inscription reads:</a:t>
            </a:r>
          </a:p>
          <a:p>
            <a:r>
              <a:rPr lang="en-GB" sz="1000" b="0" i="0" dirty="0" smtClean="0"/>
              <a:t>APRON.</a:t>
            </a:r>
            <a:r>
              <a:rPr lang="en-GB" sz="1000" b="0" i="0" baseline="0" dirty="0" smtClean="0"/>
              <a:t> ET PAET. COS. POMP. VIT. EX. PR. ANNI. VERI. QUINT.</a:t>
            </a:r>
            <a:endParaRPr lang="en-GB" sz="1000" b="0" i="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0" i="1" dirty="0" smtClean="0"/>
              <a:t>‘In</a:t>
            </a:r>
            <a:r>
              <a:rPr lang="en-GB" sz="1000" b="0" i="1" baseline="0" dirty="0" smtClean="0"/>
              <a:t> the consulship of </a:t>
            </a:r>
            <a:r>
              <a:rPr lang="en-GB" sz="1000" b="0" i="1" baseline="0" dirty="0" err="1" smtClean="0"/>
              <a:t>Apronianus</a:t>
            </a:r>
            <a:r>
              <a:rPr lang="en-GB" sz="1000" b="0" i="1" baseline="0" dirty="0" smtClean="0"/>
              <a:t> and </a:t>
            </a:r>
            <a:r>
              <a:rPr lang="en-GB" sz="1000" b="0" i="1" baseline="0" dirty="0" err="1" smtClean="0"/>
              <a:t>Paetinus</a:t>
            </a:r>
            <a:r>
              <a:rPr lang="en-GB" sz="1000" b="0" i="1" baseline="0" dirty="0" smtClean="0"/>
              <a:t>, made by </a:t>
            </a:r>
            <a:r>
              <a:rPr lang="en-GB" sz="1000" b="0" i="1" baseline="0" dirty="0" err="1" smtClean="0"/>
              <a:t>Pomponius</a:t>
            </a:r>
            <a:r>
              <a:rPr lang="en-GB" sz="1000" b="0" i="1" baseline="0" dirty="0" smtClean="0"/>
              <a:t> </a:t>
            </a:r>
            <a:r>
              <a:rPr lang="en-GB" sz="1000" b="0" i="1" baseline="0" dirty="0" err="1" smtClean="0"/>
              <a:t>Vitalis</a:t>
            </a:r>
            <a:r>
              <a:rPr lang="en-GB" sz="1000" b="0" i="1" baseline="0" dirty="0" smtClean="0"/>
              <a:t>  fr</a:t>
            </a:r>
            <a:r>
              <a:rPr lang="en-GB" sz="1000" b="0" i="1" dirty="0" smtClean="0"/>
              <a:t>om the estates</a:t>
            </a:r>
            <a:r>
              <a:rPr lang="en-GB" sz="1000" b="0" i="1" baseline="0" dirty="0" smtClean="0"/>
              <a:t>  at </a:t>
            </a:r>
            <a:r>
              <a:rPr lang="en-GB" sz="1000" b="0" i="1" baseline="0" dirty="0" err="1" smtClean="0"/>
              <a:t>Quintanensia</a:t>
            </a:r>
            <a:r>
              <a:rPr lang="en-GB" sz="1000" b="0" i="1" baseline="0" dirty="0" smtClean="0"/>
              <a:t> of </a:t>
            </a:r>
            <a:r>
              <a:rPr lang="en-GB" sz="1000" b="0" i="1" baseline="0" dirty="0" err="1" smtClean="0"/>
              <a:t>Annius</a:t>
            </a:r>
            <a:r>
              <a:rPr lang="en-GB" sz="1000" b="0" i="1" baseline="0" dirty="0" smtClean="0"/>
              <a:t> </a:t>
            </a:r>
            <a:r>
              <a:rPr lang="en-GB" sz="1000" b="0" i="1" baseline="0" dirty="0" err="1" smtClean="0"/>
              <a:t>Verus</a:t>
            </a:r>
            <a:r>
              <a:rPr lang="en-GB" sz="1000" b="0" i="1"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1" dirty="0" smtClean="0"/>
          </a:p>
          <a:p>
            <a:r>
              <a:rPr lang="en-GB" sz="1000" b="1" dirty="0" smtClean="0"/>
              <a:t>Compare:</a:t>
            </a:r>
          </a:p>
          <a:p>
            <a:r>
              <a:rPr lang="en-GB" sz="1000" b="0" dirty="0" smtClean="0"/>
              <a:t>Surviving</a:t>
            </a:r>
            <a:r>
              <a:rPr lang="en-GB" sz="1000" b="0" baseline="0" dirty="0" smtClean="0"/>
              <a:t> Roman walls in the harbour town of Ostia, http://www.ostia-antica.org</a:t>
            </a:r>
            <a:endParaRPr lang="en-GB" sz="1000" b="0" dirty="0" smtClean="0"/>
          </a:p>
          <a:p>
            <a:endParaRPr lang="en-GB" sz="1000" b="1" dirty="0" smtClean="0"/>
          </a:p>
          <a:p>
            <a:r>
              <a:rPr lang="en-GB" sz="1000" b="1" dirty="0" smtClean="0"/>
              <a:t>Details:</a:t>
            </a:r>
            <a:r>
              <a:rPr lang="en-GB" sz="1000" b="1" baseline="0" dirty="0" smtClean="0"/>
              <a:t> </a:t>
            </a:r>
          </a:p>
          <a:p>
            <a:r>
              <a:rPr lang="en-GB" sz="1000" b="0" baseline="0" smtClean="0"/>
              <a:t>Clay, </a:t>
            </a:r>
            <a:r>
              <a:rPr lang="en-GB" sz="1000" b="0" baseline="0" dirty="0" smtClean="0"/>
              <a:t>length 23cm, Ashmolean Museum AN1872.1491</a:t>
            </a:r>
            <a:endParaRPr lang="en-GB" sz="1000" b="0" dirty="0"/>
          </a:p>
        </p:txBody>
      </p:sp>
      <p:sp>
        <p:nvSpPr>
          <p:cNvPr id="4" name="Slide Number Placeholder 3"/>
          <p:cNvSpPr>
            <a:spLocks noGrp="1"/>
          </p:cNvSpPr>
          <p:nvPr>
            <p:ph type="sldNum" sz="quarter" idx="10"/>
          </p:nvPr>
        </p:nvSpPr>
        <p:spPr/>
        <p:txBody>
          <a:bodyPr/>
          <a:lstStyle/>
          <a:p>
            <a:fld id="{D0FC7635-C7B0-4D6B-9CF0-A94E3B77CB36}" type="slidenum">
              <a:rPr lang="en-GB" smtClean="0"/>
              <a:t>1</a:t>
            </a:fld>
            <a:endParaRPr lang="en-GB"/>
          </a:p>
        </p:txBody>
      </p:sp>
    </p:spTree>
    <p:extLst>
      <p:ext uri="{BB962C8B-B14F-4D97-AF65-F5344CB8AC3E}">
        <p14:creationId xmlns:p14="http://schemas.microsoft.com/office/powerpoint/2010/main" val="174665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F8A3C55-19A3-4BE5-B174-C6FD82F1186A}" type="datetimeFigureOut">
              <a:rPr lang="en-GB" smtClean="0"/>
              <a:t>14/12/2017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1411644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8A3C55-19A3-4BE5-B174-C6FD82F1186A}" type="datetimeFigureOut">
              <a:rPr lang="en-GB" smtClean="0"/>
              <a:t>14/12/2017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80560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8A3C55-19A3-4BE5-B174-C6FD82F1186A}" type="datetimeFigureOut">
              <a:rPr lang="en-GB" smtClean="0"/>
              <a:t>14/12/2017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4275865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F8A3C55-19A3-4BE5-B174-C6FD82F1186A}" type="datetimeFigureOut">
              <a:rPr lang="en-GB" smtClean="0"/>
              <a:t>14/12/2017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109533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8A3C55-19A3-4BE5-B174-C6FD82F1186A}" type="datetimeFigureOut">
              <a:rPr lang="en-GB" smtClean="0"/>
              <a:t>14/12/2017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2341201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F8A3C55-19A3-4BE5-B174-C6FD82F1186A}" type="datetimeFigureOut">
              <a:rPr lang="en-GB" smtClean="0"/>
              <a:t>14/12/2017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1222227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F8A3C55-19A3-4BE5-B174-C6FD82F1186A}" type="datetimeFigureOut">
              <a:rPr lang="en-GB" smtClean="0"/>
              <a:t>14/12/2017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2643721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F8A3C55-19A3-4BE5-B174-C6FD82F1186A}" type="datetimeFigureOut">
              <a:rPr lang="en-GB" smtClean="0"/>
              <a:t>14/12/2017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995090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A3C55-19A3-4BE5-B174-C6FD82F1186A}" type="datetimeFigureOut">
              <a:rPr lang="en-GB" smtClean="0"/>
              <a:t>14/12/2017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2664766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8A3C55-19A3-4BE5-B174-C6FD82F1186A}" type="datetimeFigureOut">
              <a:rPr lang="en-GB" smtClean="0"/>
              <a:t>14/12/2017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195748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8A3C55-19A3-4BE5-B174-C6FD82F1186A}" type="datetimeFigureOut">
              <a:rPr lang="en-GB" smtClean="0"/>
              <a:t>14/12/2017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5125C0-9A6A-49DF-AD2E-B0189F26A528}" type="slidenum">
              <a:rPr lang="en-GB" smtClean="0"/>
              <a:t>‹#›</a:t>
            </a:fld>
            <a:endParaRPr lang="en-GB"/>
          </a:p>
        </p:txBody>
      </p:sp>
    </p:spTree>
    <p:extLst>
      <p:ext uri="{BB962C8B-B14F-4D97-AF65-F5344CB8AC3E}">
        <p14:creationId xmlns:p14="http://schemas.microsoft.com/office/powerpoint/2010/main" val="40128487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A3C55-19A3-4BE5-B174-C6FD82F1186A}" type="datetimeFigureOut">
              <a:rPr lang="en-GB" smtClean="0"/>
              <a:t>14/12/2017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125C0-9A6A-49DF-AD2E-B0189F26A528}" type="slidenum">
              <a:rPr lang="en-GB" smtClean="0"/>
              <a:t>‹#›</a:t>
            </a:fld>
            <a:endParaRPr lang="en-GB"/>
          </a:p>
        </p:txBody>
      </p:sp>
    </p:spTree>
    <p:extLst>
      <p:ext uri="{BB962C8B-B14F-4D97-AF65-F5344CB8AC3E}">
        <p14:creationId xmlns:p14="http://schemas.microsoft.com/office/powerpoint/2010/main" val="3842667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6433591"/>
            <a:ext cx="4526304" cy="307777"/>
          </a:xfrm>
          <a:prstGeom prst="rect">
            <a:avLst/>
          </a:prstGeom>
        </p:spPr>
        <p:txBody>
          <a:bodyPr wrap="none">
            <a:spAutoFit/>
          </a:bodyPr>
          <a:lstStyle/>
          <a:p>
            <a:r>
              <a:rPr lang="en-GB" sz="1400" dirty="0">
                <a:latin typeface="Trajan Pro" pitchFamily="18" charset="0"/>
              </a:rPr>
              <a:t>The Ashmolean Latin Inscriptions Project</a:t>
            </a:r>
          </a:p>
        </p:txBody>
      </p:sp>
      <p:pic>
        <p:nvPicPr>
          <p:cNvPr id="5" name="Picture 4" descr="http://oxfordliteraryfestival.org/images/logo/1363/ashmolean_logo__listing.jp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017360" y="6196508"/>
            <a:ext cx="1957705" cy="552450"/>
          </a:xfrm>
          <a:prstGeom prst="rect">
            <a:avLst/>
          </a:prstGeom>
          <a:noFill/>
          <a:ln>
            <a:noFill/>
          </a:ln>
        </p:spPr>
      </p:pic>
      <p:pic>
        <p:nvPicPr>
          <p:cNvPr id="6" name="Picture 5" descr="http://research.blogs.lincoln.ac.uk/files/2011/01/ahrc-logo-2.jpg"/>
          <p:cNvPicPr/>
          <p:nvPr/>
        </p:nvPicPr>
        <p:blipFill>
          <a:blip r:embed="rId4" cstate="screen">
            <a:extLst>
              <a:ext uri="{28A0092B-C50C-407E-A947-70E740481C1C}">
                <a14:useLocalDpi xmlns:a14="http://schemas.microsoft.com/office/drawing/2010/main"/>
              </a:ext>
            </a:extLst>
          </a:blip>
          <a:srcRect/>
          <a:stretch>
            <a:fillRect/>
          </a:stretch>
        </p:blipFill>
        <p:spPr bwMode="auto">
          <a:xfrm>
            <a:off x="6372200" y="6178728"/>
            <a:ext cx="533400" cy="568960"/>
          </a:xfrm>
          <a:prstGeom prst="rect">
            <a:avLst/>
          </a:prstGeom>
          <a:noFill/>
          <a:ln>
            <a:noFill/>
          </a:ln>
        </p:spPr>
      </p:pic>
      <p:pic>
        <p:nvPicPr>
          <p:cNvPr id="2" name="Picture 1"/>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475656" y="0"/>
            <a:ext cx="5974266" cy="6057330"/>
          </a:xfrm>
          <a:prstGeom prst="rect">
            <a:avLst/>
          </a:prstGeom>
        </p:spPr>
      </p:pic>
    </p:spTree>
    <p:extLst>
      <p:ext uri="{BB962C8B-B14F-4D97-AF65-F5344CB8AC3E}">
        <p14:creationId xmlns:p14="http://schemas.microsoft.com/office/powerpoint/2010/main" val="963407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250</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Trajan Pro</vt:lpstr>
      <vt:lpstr>Arial</vt:lpstr>
      <vt:lpstr>Office Theme</vt:lpstr>
      <vt:lpstr>PowerPoint Presentation</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Masseglia</dc:creator>
  <cp:lastModifiedBy>Microsoft Office User</cp:lastModifiedBy>
  <cp:revision>15</cp:revision>
  <dcterms:created xsi:type="dcterms:W3CDTF">2014-08-20T10:41:26Z</dcterms:created>
  <dcterms:modified xsi:type="dcterms:W3CDTF">2017-12-14T15:10:25Z</dcterms:modified>
</cp:coreProperties>
</file>