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70965" autoAdjust="0"/>
  </p:normalViewPr>
  <p:slideViewPr>
    <p:cSldViewPr>
      <p:cViewPr varScale="1">
        <p:scale>
          <a:sx n="79" d="100"/>
          <a:sy n="79" d="100"/>
        </p:scale>
        <p:origin x="2600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B2A269-1AA0-4A94-8B73-011562E0D9ED}" type="datetimeFigureOut">
              <a:rPr lang="en-GB" smtClean="0"/>
              <a:t>27/11/2017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058143-B177-42AE-8FE8-8EBE4DB22F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3268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DB349DAF-9F42-4489-A657-74F81073341F}" type="datetimeFigureOut">
              <a:rPr lang="en-GB" smtClean="0"/>
              <a:t>27/11/2017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AB843B8-7A78-43BA-AC31-AB1DF07E3E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703971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478">
              <a:defRPr/>
            </a:pPr>
            <a:r>
              <a:rPr lang="en-GB" sz="900" dirty="0"/>
              <a:t>Galloping horsemen were popular on Roman tombstones, suggesting a glorious life of military campaigns and animal hunts. </a:t>
            </a:r>
          </a:p>
          <a:p>
            <a:pPr defTabSz="990478">
              <a:defRPr/>
            </a:pPr>
            <a:endParaRPr lang="en-GB" sz="900" dirty="0"/>
          </a:p>
          <a:p>
            <a:pPr defTabSz="990478">
              <a:defRPr/>
            </a:pPr>
            <a:r>
              <a:rPr lang="en-GB" sz="900" dirty="0"/>
              <a:t>On this large tombstone, the dead man has been shown at his best. He wears a short tunic and cloak, has a sword under his left arm, and a spear (now broken) in his right hand. Notice his beard, and the straps under </a:t>
            </a:r>
            <a:r>
              <a:rPr lang="en-GB" sz="900"/>
              <a:t>the </a:t>
            </a:r>
            <a:r>
              <a:rPr lang="en-GB" sz="900" smtClean="0"/>
              <a:t>horse’s </a:t>
            </a:r>
            <a:r>
              <a:rPr lang="en-GB" sz="900" dirty="0"/>
              <a:t>belly and under its tail to keep the saddle-cloth in place. The stonemason has made his cloak ripple out behind him to give the impression of speed.</a:t>
            </a:r>
          </a:p>
          <a:p>
            <a:pPr defTabSz="990478">
              <a:defRPr/>
            </a:pPr>
            <a:endParaRPr lang="en-GB" sz="900" dirty="0"/>
          </a:p>
          <a:p>
            <a:r>
              <a:rPr lang="en-GB" sz="900" dirty="0" err="1"/>
              <a:t>Pompeius</a:t>
            </a:r>
            <a:r>
              <a:rPr lang="en-GB" sz="900" dirty="0"/>
              <a:t> </a:t>
            </a:r>
            <a:r>
              <a:rPr lang="en-GB" sz="900" dirty="0" err="1"/>
              <a:t>Marcellinus</a:t>
            </a:r>
            <a:r>
              <a:rPr lang="en-GB" sz="900" dirty="0"/>
              <a:t> was a tribune (military commander) when he died at the age of 23. Originally from Rome, he died far away at </a:t>
            </a:r>
            <a:r>
              <a:rPr lang="en-GB" sz="900" dirty="0" err="1"/>
              <a:t>Ephesos</a:t>
            </a:r>
            <a:r>
              <a:rPr lang="en-GB" sz="900" dirty="0"/>
              <a:t> in Turkey, perhaps as he was making his way to join his military unit. His mother and sister set up his tombstone.</a:t>
            </a:r>
          </a:p>
          <a:p>
            <a:pPr defTabSz="990478">
              <a:defRPr/>
            </a:pPr>
            <a:endParaRPr lang="en-GB" sz="900" i="1" dirty="0"/>
          </a:p>
          <a:p>
            <a:pPr defTabSz="990478">
              <a:defRPr/>
            </a:pPr>
            <a:r>
              <a:rPr lang="en-GB" sz="900" b="1" dirty="0"/>
              <a:t>The inscription reads:</a:t>
            </a:r>
          </a:p>
          <a:p>
            <a:r>
              <a:rPr lang="en-GB" sz="900" i="1" dirty="0"/>
              <a:t>‘To Lucius </a:t>
            </a:r>
            <a:r>
              <a:rPr lang="en-GB" sz="900" i="1" dirty="0" err="1"/>
              <a:t>Pompeius</a:t>
            </a:r>
            <a:r>
              <a:rPr lang="en-GB" sz="900" i="1" dirty="0"/>
              <a:t> </a:t>
            </a:r>
            <a:r>
              <a:rPr lang="en-GB" sz="900" i="1" dirty="0" err="1"/>
              <a:t>Marcellinus</a:t>
            </a:r>
            <a:r>
              <a:rPr lang="en-GB" sz="900" i="1" dirty="0"/>
              <a:t>, son of Lucius, of the Fabian voting-tribe, from Rome, tribune of the first cohort of the </a:t>
            </a:r>
            <a:r>
              <a:rPr lang="en-GB" sz="900" i="1" dirty="0" err="1"/>
              <a:t>Ligurians</a:t>
            </a:r>
            <a:r>
              <a:rPr lang="en-GB" sz="900" i="1" dirty="0"/>
              <a:t>. He lived 23 years, 5 months, 11 days. His mother </a:t>
            </a:r>
            <a:r>
              <a:rPr lang="en-GB" sz="900" i="1" dirty="0" err="1"/>
              <a:t>Flavia</a:t>
            </a:r>
            <a:r>
              <a:rPr lang="en-GB" sz="900" i="1" dirty="0"/>
              <a:t> </a:t>
            </a:r>
            <a:r>
              <a:rPr lang="en-GB" sz="900" i="1" dirty="0" err="1"/>
              <a:t>Marcellina</a:t>
            </a:r>
            <a:r>
              <a:rPr lang="en-GB" sz="900" i="1" dirty="0"/>
              <a:t> built the monument and his sister </a:t>
            </a:r>
            <a:r>
              <a:rPr lang="en-GB" sz="900" i="1" dirty="0" err="1"/>
              <a:t>Pompeia</a:t>
            </a:r>
            <a:r>
              <a:rPr lang="en-GB" sz="900" i="1" dirty="0"/>
              <a:t> </a:t>
            </a:r>
            <a:r>
              <a:rPr lang="en-GB" sz="900" i="1" dirty="0" err="1"/>
              <a:t>Catullina</a:t>
            </a:r>
            <a:r>
              <a:rPr lang="en-GB" sz="900" i="1" dirty="0"/>
              <a:t>. This monument does not follow the heir.’</a:t>
            </a:r>
          </a:p>
          <a:p>
            <a:endParaRPr lang="en-GB" sz="900" i="1" dirty="0"/>
          </a:p>
          <a:p>
            <a:r>
              <a:rPr lang="en-GB" sz="900" dirty="0"/>
              <a:t>By saying that the ‘</a:t>
            </a:r>
            <a:r>
              <a:rPr lang="en-GB" sz="900" i="1" dirty="0"/>
              <a:t>monument does not follow the heir</a:t>
            </a:r>
            <a:r>
              <a:rPr lang="en-GB" sz="900" dirty="0"/>
              <a:t>’, </a:t>
            </a:r>
            <a:r>
              <a:rPr lang="en-GB" sz="900" dirty="0" err="1"/>
              <a:t>Marcellinus</a:t>
            </a:r>
            <a:r>
              <a:rPr lang="en-GB" sz="900" dirty="0"/>
              <a:t>’ mother and sister were making sure that no-one else in the family used the same tombstone. This was quite common in Roman times, and often people set up a single tombstone for several loved ones, even if they weren’t dead yet!</a:t>
            </a:r>
          </a:p>
          <a:p>
            <a:endParaRPr lang="en-GB" sz="900" i="1" dirty="0"/>
          </a:p>
          <a:p>
            <a:r>
              <a:rPr lang="en-GB" sz="900" b="1" dirty="0"/>
              <a:t>Compare:</a:t>
            </a:r>
          </a:p>
          <a:p>
            <a:r>
              <a:rPr lang="en-GB" sz="900" dirty="0"/>
              <a:t>The same design is used on the tombstone of a small child, on the </a:t>
            </a:r>
            <a:r>
              <a:rPr lang="en-GB" sz="900" i="1" dirty="0" err="1" smtClean="0"/>
              <a:t>AshLI</a:t>
            </a:r>
            <a:r>
              <a:rPr lang="en-GB" sz="900" i="1" dirty="0" smtClean="0"/>
              <a:t> Slides 1 </a:t>
            </a:r>
            <a:r>
              <a:rPr lang="en-GB" sz="900" i="1" dirty="0"/>
              <a:t>- Child horseman.</a:t>
            </a:r>
            <a:endParaRPr lang="en-GB" sz="900" dirty="0"/>
          </a:p>
          <a:p>
            <a:endParaRPr lang="en-GB" sz="900" i="1" dirty="0"/>
          </a:p>
          <a:p>
            <a:r>
              <a:rPr lang="en-GB" sz="900" b="1" dirty="0"/>
              <a:t>Details:</a:t>
            </a:r>
          </a:p>
          <a:p>
            <a:pPr defTabSz="990478">
              <a:defRPr/>
            </a:pPr>
            <a:r>
              <a:rPr lang="en-GB" sz="900" dirty="0"/>
              <a:t>Second-third centuries AD, marble. Ashmolean Museum AN1947.285.</a:t>
            </a:r>
          </a:p>
          <a:p>
            <a:pPr defTabSz="990478">
              <a:defRPr/>
            </a:pPr>
            <a:endParaRPr lang="en-GB" sz="900" dirty="0"/>
          </a:p>
          <a:p>
            <a:endParaRPr lang="en-GB" sz="900" dirty="0" smtClean="0"/>
          </a:p>
          <a:p>
            <a:endParaRPr lang="en-GB" sz="900" dirty="0"/>
          </a:p>
        </p:txBody>
      </p:sp>
    </p:spTree>
    <p:extLst>
      <p:ext uri="{BB962C8B-B14F-4D97-AF65-F5344CB8AC3E}">
        <p14:creationId xmlns:p14="http://schemas.microsoft.com/office/powerpoint/2010/main" val="23325688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A3C55-19A3-4BE5-B174-C6FD82F1186A}" type="datetimeFigureOut">
              <a:rPr lang="en-GB" smtClean="0"/>
              <a:t>27/11/2017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125C0-9A6A-49DF-AD2E-B0189F26A5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1644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A3C55-19A3-4BE5-B174-C6FD82F1186A}" type="datetimeFigureOut">
              <a:rPr lang="en-GB" smtClean="0"/>
              <a:t>27/11/2017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125C0-9A6A-49DF-AD2E-B0189F26A5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5606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A3C55-19A3-4BE5-B174-C6FD82F1186A}" type="datetimeFigureOut">
              <a:rPr lang="en-GB" smtClean="0"/>
              <a:t>27/11/2017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125C0-9A6A-49DF-AD2E-B0189F26A5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5865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A3C55-19A3-4BE5-B174-C6FD82F1186A}" type="datetimeFigureOut">
              <a:rPr lang="en-GB" smtClean="0"/>
              <a:t>27/11/2017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125C0-9A6A-49DF-AD2E-B0189F26A5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5332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A3C55-19A3-4BE5-B174-C6FD82F1186A}" type="datetimeFigureOut">
              <a:rPr lang="en-GB" smtClean="0"/>
              <a:t>27/11/2017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125C0-9A6A-49DF-AD2E-B0189F26A5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1201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A3C55-19A3-4BE5-B174-C6FD82F1186A}" type="datetimeFigureOut">
              <a:rPr lang="en-GB" smtClean="0"/>
              <a:t>27/11/2017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125C0-9A6A-49DF-AD2E-B0189F26A5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2227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A3C55-19A3-4BE5-B174-C6FD82F1186A}" type="datetimeFigureOut">
              <a:rPr lang="en-GB" smtClean="0"/>
              <a:t>27/11/2017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125C0-9A6A-49DF-AD2E-B0189F26A5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3721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A3C55-19A3-4BE5-B174-C6FD82F1186A}" type="datetimeFigureOut">
              <a:rPr lang="en-GB" smtClean="0"/>
              <a:t>27/11/2017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125C0-9A6A-49DF-AD2E-B0189F26A5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5090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A3C55-19A3-4BE5-B174-C6FD82F1186A}" type="datetimeFigureOut">
              <a:rPr lang="en-GB" smtClean="0"/>
              <a:t>27/11/2017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125C0-9A6A-49DF-AD2E-B0189F26A5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4766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A3C55-19A3-4BE5-B174-C6FD82F1186A}" type="datetimeFigureOut">
              <a:rPr lang="en-GB" smtClean="0"/>
              <a:t>27/11/2017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125C0-9A6A-49DF-AD2E-B0189F26A5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748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A3C55-19A3-4BE5-B174-C6FD82F1186A}" type="datetimeFigureOut">
              <a:rPr lang="en-GB" smtClean="0"/>
              <a:t>27/11/2017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125C0-9A6A-49DF-AD2E-B0189F26A5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2848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8A3C55-19A3-4BE5-B174-C6FD82F1186A}" type="datetimeFigureOut">
              <a:rPr lang="en-GB" smtClean="0"/>
              <a:t>27/11/2017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125C0-9A6A-49DF-AD2E-B0189F26A5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2667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jpeg"/><Relationship Id="rId5" Type="http://schemas.openxmlformats.org/officeDocument/2006/relationships/image" Target="../media/image3.jpeg"/><Relationship Id="rId6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9512" y="6433591"/>
            <a:ext cx="452630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dirty="0">
                <a:latin typeface="Trajan Pro" pitchFamily="18" charset="0"/>
              </a:rPr>
              <a:t>The Ashmolean Latin Inscriptions Project</a:t>
            </a:r>
          </a:p>
        </p:txBody>
      </p:sp>
      <p:pic>
        <p:nvPicPr>
          <p:cNvPr id="5" name="Picture 4" descr="http://oxfordliteraryfestival.org/images/logo/1363/ashmolean_logo__listing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7360" y="6196508"/>
            <a:ext cx="195770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http://research.blogs.lincoln.ac.uk/files/2011/01/ahrc-logo-2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6178728"/>
            <a:ext cx="533400" cy="56896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767" y="144016"/>
            <a:ext cx="2889105" cy="609329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52" r="8923"/>
          <a:stretch/>
        </p:blipFill>
        <p:spPr>
          <a:xfrm>
            <a:off x="3728061" y="980728"/>
            <a:ext cx="4732371" cy="4344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6346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317</Words>
  <Application>Microsoft Macintosh PowerPoint</Application>
  <PresentationFormat>On-screen Show (4:3)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Trajan Pro</vt:lpstr>
      <vt:lpstr>Arial</vt:lpstr>
      <vt:lpstr>Office Theme</vt:lpstr>
      <vt:lpstr>PowerPoint Presentation</vt:lpstr>
    </vt:vector>
  </TitlesOfParts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 Masseglia</dc:creator>
  <cp:lastModifiedBy>Microsoft Office User</cp:lastModifiedBy>
  <cp:revision>13</cp:revision>
  <dcterms:created xsi:type="dcterms:W3CDTF">2014-08-20T10:41:26Z</dcterms:created>
  <dcterms:modified xsi:type="dcterms:W3CDTF">2017-11-27T16:34:51Z</dcterms:modified>
</cp:coreProperties>
</file>